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8" r:id="rId2"/>
    <p:sldId id="279" r:id="rId3"/>
    <p:sldId id="260" r:id="rId4"/>
    <p:sldId id="286" r:id="rId5"/>
    <p:sldId id="285" r:id="rId6"/>
    <p:sldId id="287" r:id="rId7"/>
    <p:sldId id="288" r:id="rId8"/>
    <p:sldId id="284" r:id="rId9"/>
    <p:sldId id="296" r:id="rId10"/>
    <p:sldId id="295" r:id="rId11"/>
    <p:sldId id="294" r:id="rId12"/>
    <p:sldId id="290" r:id="rId13"/>
    <p:sldId id="297" r:id="rId14"/>
    <p:sldId id="298" r:id="rId15"/>
    <p:sldId id="283" r:id="rId16"/>
    <p:sldId id="281"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59" autoAdjust="0"/>
    <p:restoredTop sz="86331" autoAdjust="0"/>
  </p:normalViewPr>
  <p:slideViewPr>
    <p:cSldViewPr>
      <p:cViewPr>
        <p:scale>
          <a:sx n="66" d="100"/>
          <a:sy n="66" d="100"/>
        </p:scale>
        <p:origin x="-1236"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5.xml"/><Relationship Id="rId1" Type="http://schemas.openxmlformats.org/officeDocument/2006/relationships/slide" Target="slides/slide3.xml"/><Relationship Id="rId6" Type="http://schemas.openxmlformats.org/officeDocument/2006/relationships/slide" Target="slides/slide15.xml"/><Relationship Id="rId5" Type="http://schemas.openxmlformats.org/officeDocument/2006/relationships/slide" Target="slides/slide8.xml"/><Relationship Id="rId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9DBDAE-F42C-4D31-A763-6AEE86EDB12D}" type="datetimeFigureOut">
              <a:rPr kumimoji="1" lang="ja-JP" altLang="en-US" smtClean="0"/>
              <a:t>2014/11/10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EFE197-459C-4535-BE18-99610BC688A2}" type="slidenum">
              <a:rPr kumimoji="1" lang="ja-JP" altLang="en-US" smtClean="0"/>
              <a:t>‹#›</a:t>
            </a:fld>
            <a:endParaRPr kumimoji="1" lang="ja-JP" altLang="en-US"/>
          </a:p>
        </p:txBody>
      </p:sp>
    </p:spTree>
    <p:extLst>
      <p:ext uri="{BB962C8B-B14F-4D97-AF65-F5344CB8AC3E}">
        <p14:creationId xmlns:p14="http://schemas.microsoft.com/office/powerpoint/2010/main" val="12877779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a:ln/>
        </p:spPr>
      </p:sp>
      <p:sp>
        <p:nvSpPr>
          <p:cNvPr id="27651" name="ノート プレースホルダー 2"/>
          <p:cNvSpPr>
            <a:spLocks noGrp="1"/>
          </p:cNvSpPr>
          <p:nvPr>
            <p:ph type="body" idx="1"/>
          </p:nvPr>
        </p:nvSpPr>
        <p:spPr>
          <a:noFill/>
        </p:spPr>
        <p:txBody>
          <a:bodyPr/>
          <a:lstStyle/>
          <a:p>
            <a:endParaRPr lang="en-US" altLang="ja-JP" smtClean="0">
              <a:latin typeface="Arial" pitchFamily="34" charset="0"/>
            </a:endParaRPr>
          </a:p>
        </p:txBody>
      </p:sp>
      <p:sp>
        <p:nvSpPr>
          <p:cNvPr id="27652"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5D8C64D1-0FBD-4D3F-A3DD-13684C494FD9}" type="slidenum">
              <a:rPr lang="en-US" altLang="ja-JP" smtClean="0">
                <a:ea typeface="ＭＳ Ｐゴシック" pitchFamily="50" charset="-128"/>
              </a:rPr>
              <a:pPr eaLnBrk="1" hangingPunct="1">
                <a:spcBef>
                  <a:spcPct val="0"/>
                </a:spcBef>
              </a:pPr>
              <a:t>1</a:t>
            </a:fld>
            <a:endParaRPr lang="en-US" altLang="ja-JP" smtClean="0">
              <a:ea typeface="ＭＳ Ｐゴシック"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ln/>
        </p:spPr>
      </p:sp>
      <p:sp>
        <p:nvSpPr>
          <p:cNvPr id="28675" name="ノート プレースホルダー 2"/>
          <p:cNvSpPr>
            <a:spLocks noGrp="1"/>
          </p:cNvSpPr>
          <p:nvPr>
            <p:ph type="body" idx="1"/>
          </p:nvPr>
        </p:nvSpPr>
        <p:spPr>
          <a:noFill/>
        </p:spPr>
        <p:txBody>
          <a:bodyPr/>
          <a:lstStyle/>
          <a:p>
            <a:endParaRPr lang="en-US" altLang="ja-JP" smtClean="0">
              <a:latin typeface="Arial" pitchFamily="34" charset="0"/>
            </a:endParaRPr>
          </a:p>
        </p:txBody>
      </p:sp>
      <p:sp>
        <p:nvSpPr>
          <p:cNvPr id="28676"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6E0DF36A-60DD-4208-960C-3F26B9442936}" type="slidenum">
              <a:rPr lang="en-US" altLang="ja-JP" smtClean="0">
                <a:ea typeface="ＭＳ Ｐゴシック" pitchFamily="50" charset="-128"/>
              </a:rPr>
              <a:pPr eaLnBrk="1" hangingPunct="1">
                <a:spcBef>
                  <a:spcPct val="0"/>
                </a:spcBef>
              </a:pPr>
              <a:t>2</a:t>
            </a:fld>
            <a:endParaRPr lang="en-US" altLang="ja-JP" smtClean="0">
              <a:ea typeface="ＭＳ Ｐゴシック"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36A463B-692C-42EB-89B5-3E1D24F4C4FD}" type="datetime1">
              <a:rPr kumimoji="1" lang="ja-JP" altLang="en-US" smtClean="0"/>
              <a:t>2014/11/10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036C6F1-B71A-4B35-AC49-AD506276589C}" type="slidenum">
              <a:rPr kumimoji="1" lang="ja-JP" altLang="en-US" smtClean="0"/>
              <a:t>‹#›</a:t>
            </a:fld>
            <a:endParaRPr kumimoji="1" lang="ja-JP" altLang="en-US"/>
          </a:p>
        </p:txBody>
      </p:sp>
    </p:spTree>
    <p:extLst>
      <p:ext uri="{BB962C8B-B14F-4D97-AF65-F5344CB8AC3E}">
        <p14:creationId xmlns:p14="http://schemas.microsoft.com/office/powerpoint/2010/main" val="375464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2B459A-F3D9-4AB0-97D2-DE848E09A7F3}" type="datetime1">
              <a:rPr kumimoji="1" lang="ja-JP" altLang="en-US" smtClean="0"/>
              <a:t>2014/11/10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036C6F1-B71A-4B35-AC49-AD506276589C}" type="slidenum">
              <a:rPr kumimoji="1" lang="ja-JP" altLang="en-US" smtClean="0"/>
              <a:t>‹#›</a:t>
            </a:fld>
            <a:endParaRPr kumimoji="1" lang="ja-JP" altLang="en-US"/>
          </a:p>
        </p:txBody>
      </p:sp>
    </p:spTree>
    <p:extLst>
      <p:ext uri="{BB962C8B-B14F-4D97-AF65-F5344CB8AC3E}">
        <p14:creationId xmlns:p14="http://schemas.microsoft.com/office/powerpoint/2010/main" val="39080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5CA4CC4-7AC5-40FE-A696-AAA59DA32C3A}" type="datetime1">
              <a:rPr kumimoji="1" lang="ja-JP" altLang="en-US" smtClean="0"/>
              <a:t>2014/11/10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036C6F1-B71A-4B35-AC49-AD506276589C}" type="slidenum">
              <a:rPr kumimoji="1" lang="ja-JP" altLang="en-US" smtClean="0"/>
              <a:t>‹#›</a:t>
            </a:fld>
            <a:endParaRPr kumimoji="1" lang="ja-JP" altLang="en-US"/>
          </a:p>
        </p:txBody>
      </p:sp>
    </p:spTree>
    <p:extLst>
      <p:ext uri="{BB962C8B-B14F-4D97-AF65-F5344CB8AC3E}">
        <p14:creationId xmlns:p14="http://schemas.microsoft.com/office/powerpoint/2010/main" val="305527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6A631A3-F624-419B-873B-381FAE5CA0D3}" type="datetime1">
              <a:rPr kumimoji="1" lang="ja-JP" altLang="en-US" smtClean="0"/>
              <a:t>2014/11/10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036C6F1-B71A-4B35-AC49-AD506276589C}" type="slidenum">
              <a:rPr kumimoji="1" lang="ja-JP" altLang="en-US" smtClean="0"/>
              <a:t>‹#›</a:t>
            </a:fld>
            <a:endParaRPr kumimoji="1" lang="ja-JP" altLang="en-US"/>
          </a:p>
        </p:txBody>
      </p:sp>
    </p:spTree>
    <p:extLst>
      <p:ext uri="{BB962C8B-B14F-4D97-AF65-F5344CB8AC3E}">
        <p14:creationId xmlns:p14="http://schemas.microsoft.com/office/powerpoint/2010/main" val="286407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BFE7D04-A00A-40EE-8BA6-C08097E56376}" type="datetime1">
              <a:rPr kumimoji="1" lang="ja-JP" altLang="en-US" smtClean="0"/>
              <a:t>2014/11/10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036C6F1-B71A-4B35-AC49-AD506276589C}" type="slidenum">
              <a:rPr kumimoji="1" lang="ja-JP" altLang="en-US" smtClean="0"/>
              <a:t>‹#›</a:t>
            </a:fld>
            <a:endParaRPr kumimoji="1" lang="ja-JP" altLang="en-US"/>
          </a:p>
        </p:txBody>
      </p:sp>
    </p:spTree>
    <p:extLst>
      <p:ext uri="{BB962C8B-B14F-4D97-AF65-F5344CB8AC3E}">
        <p14:creationId xmlns:p14="http://schemas.microsoft.com/office/powerpoint/2010/main" val="187197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2559AA6-3B9C-4BC7-9CF6-37B0A34CFE99}" type="datetime1">
              <a:rPr kumimoji="1" lang="ja-JP" altLang="en-US" smtClean="0"/>
              <a:t>2014/11/10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036C6F1-B71A-4B35-AC49-AD506276589C}" type="slidenum">
              <a:rPr kumimoji="1" lang="ja-JP" altLang="en-US" smtClean="0"/>
              <a:t>‹#›</a:t>
            </a:fld>
            <a:endParaRPr kumimoji="1" lang="ja-JP" altLang="en-US"/>
          </a:p>
        </p:txBody>
      </p:sp>
    </p:spTree>
    <p:extLst>
      <p:ext uri="{BB962C8B-B14F-4D97-AF65-F5344CB8AC3E}">
        <p14:creationId xmlns:p14="http://schemas.microsoft.com/office/powerpoint/2010/main" val="227458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431EE9F-86DE-4BFD-8B4E-8851614AED3D}" type="datetime1">
              <a:rPr kumimoji="1" lang="ja-JP" altLang="en-US" smtClean="0"/>
              <a:t>2014/11/10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036C6F1-B71A-4B35-AC49-AD506276589C}" type="slidenum">
              <a:rPr kumimoji="1" lang="ja-JP" altLang="en-US" smtClean="0"/>
              <a:t>‹#›</a:t>
            </a:fld>
            <a:endParaRPr kumimoji="1" lang="ja-JP" altLang="en-US"/>
          </a:p>
        </p:txBody>
      </p:sp>
    </p:spTree>
    <p:extLst>
      <p:ext uri="{BB962C8B-B14F-4D97-AF65-F5344CB8AC3E}">
        <p14:creationId xmlns:p14="http://schemas.microsoft.com/office/powerpoint/2010/main" val="188749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61AA498-5C00-4A21-ABAE-0A0817A50613}" type="datetime1">
              <a:rPr kumimoji="1" lang="ja-JP" altLang="en-US" smtClean="0"/>
              <a:t>2014/11/10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036C6F1-B71A-4B35-AC49-AD506276589C}" type="slidenum">
              <a:rPr kumimoji="1" lang="ja-JP" altLang="en-US" smtClean="0"/>
              <a:t>‹#›</a:t>
            </a:fld>
            <a:endParaRPr kumimoji="1" lang="ja-JP" altLang="en-US"/>
          </a:p>
        </p:txBody>
      </p:sp>
    </p:spTree>
    <p:extLst>
      <p:ext uri="{BB962C8B-B14F-4D97-AF65-F5344CB8AC3E}">
        <p14:creationId xmlns:p14="http://schemas.microsoft.com/office/powerpoint/2010/main" val="3078571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565501-D027-4A3B-A099-9AE21BD62772}" type="datetime1">
              <a:rPr kumimoji="1" lang="ja-JP" altLang="en-US" smtClean="0"/>
              <a:t>2014/11/10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036C6F1-B71A-4B35-AC49-AD506276589C}" type="slidenum">
              <a:rPr kumimoji="1" lang="ja-JP" altLang="en-US" smtClean="0"/>
              <a:t>‹#›</a:t>
            </a:fld>
            <a:endParaRPr kumimoji="1" lang="ja-JP" altLang="en-US"/>
          </a:p>
        </p:txBody>
      </p:sp>
    </p:spTree>
    <p:extLst>
      <p:ext uri="{BB962C8B-B14F-4D97-AF65-F5344CB8AC3E}">
        <p14:creationId xmlns:p14="http://schemas.microsoft.com/office/powerpoint/2010/main" val="48045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7FAA554-2136-472D-B336-DBB17A4A73B0}" type="datetime1">
              <a:rPr kumimoji="1" lang="ja-JP" altLang="en-US" smtClean="0"/>
              <a:t>2014/11/10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036C6F1-B71A-4B35-AC49-AD506276589C}" type="slidenum">
              <a:rPr kumimoji="1" lang="ja-JP" altLang="en-US" smtClean="0"/>
              <a:t>‹#›</a:t>
            </a:fld>
            <a:endParaRPr kumimoji="1" lang="ja-JP" altLang="en-US"/>
          </a:p>
        </p:txBody>
      </p:sp>
    </p:spTree>
    <p:extLst>
      <p:ext uri="{BB962C8B-B14F-4D97-AF65-F5344CB8AC3E}">
        <p14:creationId xmlns:p14="http://schemas.microsoft.com/office/powerpoint/2010/main" val="342548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A7279D6-C516-4406-9E80-5A5EF366E064}" type="datetime1">
              <a:rPr kumimoji="1" lang="ja-JP" altLang="en-US" smtClean="0"/>
              <a:t>2014/11/10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036C6F1-B71A-4B35-AC49-AD506276589C}" type="slidenum">
              <a:rPr kumimoji="1" lang="ja-JP" altLang="en-US" smtClean="0"/>
              <a:t>‹#›</a:t>
            </a:fld>
            <a:endParaRPr kumimoji="1" lang="ja-JP" altLang="en-US"/>
          </a:p>
        </p:txBody>
      </p:sp>
    </p:spTree>
    <p:extLst>
      <p:ext uri="{BB962C8B-B14F-4D97-AF65-F5344CB8AC3E}">
        <p14:creationId xmlns:p14="http://schemas.microsoft.com/office/powerpoint/2010/main" val="4259950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16E56-E755-406C-AFB1-67ECA3B9893D}" type="datetime1">
              <a:rPr kumimoji="1" lang="ja-JP" altLang="en-US" smtClean="0"/>
              <a:t>2014/11/10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6C6F1-B71A-4B35-AC49-AD506276589C}" type="slidenum">
              <a:rPr kumimoji="1" lang="ja-JP" altLang="en-US" smtClean="0"/>
              <a:t>‹#›</a:t>
            </a:fld>
            <a:endParaRPr kumimoji="1" lang="ja-JP" altLang="en-US"/>
          </a:p>
        </p:txBody>
      </p:sp>
    </p:spTree>
    <p:extLst>
      <p:ext uri="{BB962C8B-B14F-4D97-AF65-F5344CB8AC3E}">
        <p14:creationId xmlns:p14="http://schemas.microsoft.com/office/powerpoint/2010/main" val="1508963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3" descr="中扉_タイトル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9144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8"/>
          <p:cNvSpPr>
            <a:spLocks noChangeArrowheads="1"/>
          </p:cNvSpPr>
          <p:nvPr/>
        </p:nvSpPr>
        <p:spPr bwMode="auto">
          <a:xfrm>
            <a:off x="144463" y="2246436"/>
            <a:ext cx="8964612" cy="139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en-US" altLang="zh-CN" b="1" dirty="0">
                <a:solidFill>
                  <a:srgbClr val="19194D"/>
                </a:solidFill>
                <a:ea typeface="宋体" pitchFamily="2" charset="-122"/>
              </a:rPr>
              <a:t>The Future of the Global Market</a:t>
            </a:r>
          </a:p>
          <a:p>
            <a:pPr algn="ctr" eaLnBrk="1" hangingPunct="1">
              <a:spcBef>
                <a:spcPct val="0"/>
              </a:spcBef>
              <a:buFontTx/>
              <a:buNone/>
            </a:pPr>
            <a:r>
              <a:rPr lang="en-US" altLang="zh-CN" sz="2400" dirty="0" smtClean="0">
                <a:solidFill>
                  <a:srgbClr val="19194D"/>
                </a:solidFill>
                <a:ea typeface="宋体" pitchFamily="2" charset="-122"/>
              </a:rPr>
              <a:t>~from </a:t>
            </a:r>
            <a:r>
              <a:rPr lang="en-US" altLang="zh-CN" sz="2400" dirty="0">
                <a:solidFill>
                  <a:srgbClr val="19194D"/>
                </a:solidFill>
                <a:ea typeface="宋体" pitchFamily="2" charset="-122"/>
              </a:rPr>
              <a:t>the viewpoint of Business Intelligence and Big </a:t>
            </a:r>
            <a:r>
              <a:rPr lang="en-US" altLang="zh-CN" sz="2400" dirty="0" smtClean="0">
                <a:solidFill>
                  <a:srgbClr val="19194D"/>
                </a:solidFill>
                <a:ea typeface="宋体" pitchFamily="2" charset="-122"/>
              </a:rPr>
              <a:t>Data~</a:t>
            </a:r>
            <a:endParaRPr lang="en-US" altLang="zh-CN" sz="2400" dirty="0">
              <a:solidFill>
                <a:srgbClr val="19194D"/>
              </a:solidFill>
              <a:ea typeface="宋体" pitchFamily="2" charset="-122"/>
            </a:endParaRPr>
          </a:p>
        </p:txBody>
      </p:sp>
      <p:sp>
        <p:nvSpPr>
          <p:cNvPr id="14340" name="Rectangle 9"/>
          <p:cNvSpPr>
            <a:spLocks noChangeArrowheads="1"/>
          </p:cNvSpPr>
          <p:nvPr/>
        </p:nvSpPr>
        <p:spPr bwMode="auto">
          <a:xfrm>
            <a:off x="1258888" y="4037013"/>
            <a:ext cx="640080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buFontTx/>
              <a:buNone/>
            </a:pPr>
            <a:endParaRPr kumimoji="0" lang="en-US" altLang="zh-CN" sz="2400" b="0" dirty="0">
              <a:solidFill>
                <a:srgbClr val="000099"/>
              </a:solidFill>
              <a:latin typeface="宋体" pitchFamily="2" charset="-122"/>
              <a:ea typeface="宋体" pitchFamily="2" charset="-122"/>
            </a:endParaRPr>
          </a:p>
          <a:p>
            <a:pPr algn="ctr" eaLnBrk="1" hangingPunct="1">
              <a:buFontTx/>
              <a:buNone/>
            </a:pPr>
            <a:endParaRPr lang="en-US" altLang="ja-JP" sz="2400" b="0" dirty="0">
              <a:solidFill>
                <a:srgbClr val="000099"/>
              </a:solidFill>
              <a:latin typeface="宋体" pitchFamily="2" charset="-122"/>
              <a:ea typeface="宋体" pitchFamily="2" charset="-122"/>
            </a:endParaRPr>
          </a:p>
        </p:txBody>
      </p:sp>
      <p:sp>
        <p:nvSpPr>
          <p:cNvPr id="14341" name="Rectangle 20"/>
          <p:cNvSpPr>
            <a:spLocks noChangeArrowheads="1"/>
          </p:cNvSpPr>
          <p:nvPr/>
        </p:nvSpPr>
        <p:spPr bwMode="auto">
          <a:xfrm>
            <a:off x="323527" y="4005263"/>
            <a:ext cx="8575997"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kumimoji="0" lang="en-US" altLang="ja-JP" sz="2800" b="1" dirty="0" err="1">
                <a:solidFill>
                  <a:srgbClr val="19194D"/>
                </a:solidFill>
                <a:ea typeface="宋体" pitchFamily="2" charset="-122"/>
              </a:rPr>
              <a:t>Juro</a:t>
            </a:r>
            <a:r>
              <a:rPr kumimoji="0" lang="en-US" altLang="ja-JP" sz="2800" b="1" dirty="0">
                <a:solidFill>
                  <a:srgbClr val="19194D"/>
                </a:solidFill>
                <a:ea typeface="宋体" pitchFamily="2" charset="-122"/>
              </a:rPr>
              <a:t> </a:t>
            </a:r>
            <a:r>
              <a:rPr kumimoji="0" lang="en-US" altLang="ja-JP" sz="2800" b="1" dirty="0" smtClean="0">
                <a:solidFill>
                  <a:srgbClr val="19194D"/>
                </a:solidFill>
                <a:ea typeface="宋体" pitchFamily="2" charset="-122"/>
              </a:rPr>
              <a:t>Nakagawa</a:t>
            </a:r>
          </a:p>
          <a:p>
            <a:pPr algn="ctr" eaLnBrk="1" hangingPunct="1">
              <a:spcBef>
                <a:spcPct val="0"/>
              </a:spcBef>
              <a:buFontTx/>
              <a:buNone/>
            </a:pPr>
            <a:endParaRPr kumimoji="0" lang="en-US" altLang="ja-JP" sz="2800" b="1" dirty="0">
              <a:solidFill>
                <a:srgbClr val="19194D"/>
              </a:solidFill>
              <a:ea typeface="宋体" pitchFamily="2" charset="-122"/>
            </a:endParaRPr>
          </a:p>
          <a:p>
            <a:pPr algn="ctr" eaLnBrk="1" hangingPunct="1">
              <a:spcBef>
                <a:spcPct val="0"/>
              </a:spcBef>
              <a:buFontTx/>
              <a:buNone/>
            </a:pPr>
            <a:r>
              <a:rPr kumimoji="0" lang="en-US" altLang="ja-JP" sz="2400" b="1" dirty="0">
                <a:solidFill>
                  <a:srgbClr val="19194D"/>
                </a:solidFill>
                <a:ea typeface="宋体" pitchFamily="2" charset="-122"/>
              </a:rPr>
              <a:t>Specially Appointed Professor, Nagoya City University</a:t>
            </a:r>
          </a:p>
          <a:p>
            <a:pPr algn="ctr" eaLnBrk="1" hangingPunct="1">
              <a:spcBef>
                <a:spcPct val="0"/>
              </a:spcBef>
              <a:buFontTx/>
              <a:buNone/>
            </a:pPr>
            <a:r>
              <a:rPr kumimoji="0" lang="en-US" altLang="ja-JP" sz="2400" b="1" dirty="0">
                <a:solidFill>
                  <a:srgbClr val="19194D"/>
                </a:solidFill>
                <a:ea typeface="宋体" pitchFamily="2" charset="-122"/>
              </a:rPr>
              <a:t>22nd Century Institute</a:t>
            </a:r>
          </a:p>
          <a:p>
            <a:pPr algn="ctr" eaLnBrk="1" hangingPunct="1">
              <a:spcBef>
                <a:spcPct val="0"/>
              </a:spcBef>
              <a:buFontTx/>
              <a:buNone/>
            </a:pPr>
            <a:r>
              <a:rPr kumimoji="0" lang="en-US" altLang="ja-JP" sz="2400" b="1" dirty="0">
                <a:solidFill>
                  <a:srgbClr val="19194D"/>
                </a:solidFill>
                <a:ea typeface="宋体" pitchFamily="2" charset="-122"/>
              </a:rPr>
              <a:t>President, Business Intelligence Society of </a:t>
            </a:r>
            <a:r>
              <a:rPr kumimoji="0" lang="en-US" altLang="ja-JP" sz="2400" b="1" dirty="0" smtClean="0">
                <a:solidFill>
                  <a:srgbClr val="19194D"/>
                </a:solidFill>
                <a:ea typeface="宋体" pitchFamily="2" charset="-122"/>
              </a:rPr>
              <a:t>Japan</a:t>
            </a:r>
            <a:endParaRPr kumimoji="0" lang="en-US" altLang="ja-JP" sz="2400" b="1" dirty="0">
              <a:solidFill>
                <a:srgbClr val="19194D"/>
              </a:solidFill>
              <a:ea typeface="宋体" pitchFamily="2" charset="-122"/>
            </a:endParaRPr>
          </a:p>
        </p:txBody>
      </p:sp>
      <p:pic>
        <p:nvPicPr>
          <p:cNvPr id="1434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8" y="1588"/>
            <a:ext cx="9150351" cy="1439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3" name="正方形/長方形 2"/>
          <p:cNvSpPr>
            <a:spLocks noChangeArrowheads="1"/>
          </p:cNvSpPr>
          <p:nvPr/>
        </p:nvSpPr>
        <p:spPr bwMode="auto">
          <a:xfrm>
            <a:off x="433388" y="323850"/>
            <a:ext cx="8466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zh-CN" altLang="en-US" dirty="0">
                <a:solidFill>
                  <a:schemeClr val="bg1"/>
                </a:solidFill>
                <a:latin typeface="SimHei" pitchFamily="49" charset="-122"/>
                <a:ea typeface="SimHei" pitchFamily="49" charset="-122"/>
              </a:rPr>
              <a:t>大数据</a:t>
            </a:r>
            <a:r>
              <a:rPr lang="en-US" altLang="zh-CN" dirty="0">
                <a:solidFill>
                  <a:schemeClr val="bg1"/>
                </a:solidFill>
                <a:latin typeface="SimHei" pitchFamily="49" charset="-122"/>
                <a:ea typeface="SimHei" pitchFamily="49" charset="-122"/>
              </a:rPr>
              <a:t>•</a:t>
            </a:r>
            <a:r>
              <a:rPr lang="zh-CN" altLang="en-US" dirty="0">
                <a:solidFill>
                  <a:schemeClr val="bg1"/>
                </a:solidFill>
                <a:latin typeface="SimHei" pitchFamily="49" charset="-122"/>
                <a:ea typeface="SimHei" pitchFamily="49" charset="-122"/>
              </a:rPr>
              <a:t>大情报</a:t>
            </a:r>
            <a:r>
              <a:rPr lang="en-US" altLang="zh-CN" dirty="0">
                <a:solidFill>
                  <a:schemeClr val="bg1"/>
                </a:solidFill>
                <a:latin typeface="SimHei" pitchFamily="49" charset="-122"/>
                <a:ea typeface="SimHei" pitchFamily="49" charset="-122"/>
              </a:rPr>
              <a:t>——</a:t>
            </a:r>
            <a:r>
              <a:rPr lang="zh-CN" altLang="en-US" dirty="0">
                <a:solidFill>
                  <a:schemeClr val="bg1"/>
                </a:solidFill>
                <a:latin typeface="SimHei" pitchFamily="49" charset="-122"/>
                <a:ea typeface="SimHei" pitchFamily="49" charset="-122"/>
              </a:rPr>
              <a:t>第四届竞争情报国际峰会 </a:t>
            </a:r>
          </a:p>
        </p:txBody>
      </p:sp>
      <p:sp>
        <p:nvSpPr>
          <p:cNvPr id="14344" name="正方形/長方形 4"/>
          <p:cNvSpPr>
            <a:spLocks noChangeArrowheads="1"/>
          </p:cNvSpPr>
          <p:nvPr/>
        </p:nvSpPr>
        <p:spPr bwMode="auto">
          <a:xfrm>
            <a:off x="468313" y="908050"/>
            <a:ext cx="5165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800" dirty="0">
                <a:solidFill>
                  <a:schemeClr val="bg1"/>
                </a:solidFill>
                <a:ea typeface="宋体" pitchFamily="2" charset="-122"/>
              </a:rPr>
              <a:t>2014-10-24--2014-10-26</a:t>
            </a:r>
            <a:r>
              <a:rPr lang="ja-JP" altLang="en-US" sz="1800" dirty="0">
                <a:solidFill>
                  <a:schemeClr val="bg1"/>
                </a:solidFill>
                <a:ea typeface="宋体" pitchFamily="2" charset="-122"/>
              </a:rPr>
              <a:t>   北京 </a:t>
            </a:r>
          </a:p>
        </p:txBody>
      </p:sp>
    </p:spTree>
    <p:extLst>
      <p:ext uri="{BB962C8B-B14F-4D97-AF65-F5344CB8AC3E}">
        <p14:creationId xmlns:p14="http://schemas.microsoft.com/office/powerpoint/2010/main" val="535344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036C6F1-B71A-4B35-AC49-AD506276589C}" type="slidenum">
              <a:rPr kumimoji="1" lang="ja-JP" altLang="en-US" smtClean="0"/>
              <a:t>10</a:t>
            </a:fld>
            <a:endParaRPr kumimoji="1" lang="ja-JP" altLang="en-US"/>
          </a:p>
        </p:txBody>
      </p:sp>
      <p:sp>
        <p:nvSpPr>
          <p:cNvPr id="3" name="タイトル 2"/>
          <p:cNvSpPr>
            <a:spLocks noGrp="1"/>
          </p:cNvSpPr>
          <p:nvPr>
            <p:ph type="title" idx="4294967295"/>
          </p:nvPr>
        </p:nvSpPr>
        <p:spPr>
          <a:xfrm>
            <a:off x="470588" y="27856"/>
            <a:ext cx="8229600" cy="634082"/>
          </a:xfrm>
        </p:spPr>
        <p:txBody>
          <a:bodyPr>
            <a:normAutofit fontScale="90000"/>
          </a:bodyPr>
          <a:lstStyle/>
          <a:p>
            <a:r>
              <a:rPr lang="ja-JP" altLang="en-US" sz="3600" b="1" dirty="0" smtClean="0">
                <a:solidFill>
                  <a:schemeClr val="tx2"/>
                </a:solidFill>
              </a:rPr>
              <a:t>Ａｌｌｉａｎｃｅ </a:t>
            </a:r>
            <a:r>
              <a:rPr lang="en-US" altLang="ja-JP" sz="3600" b="1" dirty="0" smtClean="0">
                <a:solidFill>
                  <a:schemeClr val="tx2"/>
                </a:solidFill>
              </a:rPr>
              <a:t>Network </a:t>
            </a:r>
            <a:r>
              <a:rPr lang="en-US" altLang="ja-JP" sz="3600" b="1" dirty="0">
                <a:solidFill>
                  <a:schemeClr val="tx2"/>
                </a:solidFill>
              </a:rPr>
              <a:t>in Asia-Pacific region</a:t>
            </a:r>
            <a:endParaRPr kumimoji="1" lang="ja-JP" altLang="en-US" sz="3600" b="1"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80728"/>
            <a:ext cx="7128792" cy="4405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0" y="6488668"/>
            <a:ext cx="2880320" cy="253916"/>
          </a:xfrm>
          <a:prstGeom prst="rect">
            <a:avLst/>
          </a:prstGeom>
          <a:noFill/>
        </p:spPr>
        <p:txBody>
          <a:bodyPr wrap="square" rtlCol="0">
            <a:spAutoFit/>
          </a:bodyPr>
          <a:lstStyle/>
          <a:p>
            <a:r>
              <a:rPr kumimoji="1" lang="en-US" altLang="ja-JP" sz="1050" dirty="0" smtClean="0"/>
              <a:t>Source: MGSSI document </a:t>
            </a:r>
            <a:endParaRPr kumimoji="1" lang="ja-JP" altLang="en-US" sz="1050" dirty="0"/>
          </a:p>
        </p:txBody>
      </p:sp>
      <p:sp>
        <p:nvSpPr>
          <p:cNvPr id="6" name="タイトル 2"/>
          <p:cNvSpPr txBox="1">
            <a:spLocks/>
          </p:cNvSpPr>
          <p:nvPr/>
        </p:nvSpPr>
        <p:spPr>
          <a:xfrm>
            <a:off x="323822" y="5598658"/>
            <a:ext cx="8229600" cy="634082"/>
          </a:xfrm>
          <a:prstGeom prst="rect">
            <a:avLst/>
          </a:prstGeom>
          <a:solidFill>
            <a:schemeClr val="bg1">
              <a:lumMod val="95000"/>
            </a:schemeClr>
          </a:soli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b="1" dirty="0" smtClean="0"/>
              <a:t>SAARC, SCO, BRICs, APEC, TPP </a:t>
            </a:r>
            <a:endParaRPr lang="ja-JP" altLang="en-US" sz="3200" b="1" dirty="0"/>
          </a:p>
        </p:txBody>
      </p:sp>
    </p:spTree>
    <p:extLst>
      <p:ext uri="{BB962C8B-B14F-4D97-AF65-F5344CB8AC3E}">
        <p14:creationId xmlns:p14="http://schemas.microsoft.com/office/powerpoint/2010/main" val="1351958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036C6F1-B71A-4B35-AC49-AD506276589C}" type="slidenum">
              <a:rPr kumimoji="1" lang="ja-JP" altLang="en-US" smtClean="0"/>
              <a:t>11</a:t>
            </a:fld>
            <a:endParaRPr kumimoji="1" lang="ja-JP" altLang="en-US"/>
          </a:p>
        </p:txBody>
      </p:sp>
      <p:sp>
        <p:nvSpPr>
          <p:cNvPr id="3" name="タイトル 2"/>
          <p:cNvSpPr>
            <a:spLocks noGrp="1"/>
          </p:cNvSpPr>
          <p:nvPr>
            <p:ph type="title" idx="4294967295"/>
          </p:nvPr>
        </p:nvSpPr>
        <p:spPr>
          <a:xfrm>
            <a:off x="552698" y="188640"/>
            <a:ext cx="8229600" cy="922114"/>
          </a:xfrm>
        </p:spPr>
        <p:txBody>
          <a:bodyPr>
            <a:normAutofit/>
          </a:bodyPr>
          <a:lstStyle/>
          <a:p>
            <a:r>
              <a:rPr lang="en-GB" altLang="ja-JP" sz="3600" b="1" dirty="0">
                <a:solidFill>
                  <a:schemeClr val="tx2"/>
                </a:solidFill>
              </a:rPr>
              <a:t>Shanghai Cooperation Organisation</a:t>
            </a:r>
            <a:endParaRPr kumimoji="1" lang="ja-JP" altLang="en-US" sz="3600" b="1" dirty="0">
              <a:solidFill>
                <a:schemeClr val="tx2"/>
              </a:solidFill>
            </a:endParaRPr>
          </a:p>
        </p:txBody>
      </p:sp>
      <p:pic>
        <p:nvPicPr>
          <p:cNvPr id="4" name="Picture 2" descr="C:\Users\Mitsui Tagawa\Desktop\無題.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340768"/>
            <a:ext cx="4655492" cy="465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870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036C6F1-B71A-4B35-AC49-AD506276589C}" type="slidenum">
              <a:rPr kumimoji="1" lang="ja-JP" altLang="en-US" smtClean="0"/>
              <a:t>12</a:t>
            </a:fld>
            <a:endParaRPr kumimoji="1" lang="ja-JP" alt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88840"/>
            <a:ext cx="7526720" cy="3307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3"/>
          <p:cNvSpPr>
            <a:spLocks noGrp="1"/>
          </p:cNvSpPr>
          <p:nvPr>
            <p:ph type="title" idx="4294967295"/>
          </p:nvPr>
        </p:nvSpPr>
        <p:spPr>
          <a:xfrm>
            <a:off x="548152" y="476672"/>
            <a:ext cx="8229600" cy="562074"/>
          </a:xfrm>
        </p:spPr>
        <p:txBody>
          <a:bodyPr>
            <a:noAutofit/>
          </a:bodyPr>
          <a:lstStyle/>
          <a:p>
            <a:r>
              <a:rPr kumimoji="1" lang="ja-JP" altLang="en-GB" sz="3200" b="1" dirty="0" smtClean="0">
                <a:solidFill>
                  <a:schemeClr val="tx2"/>
                </a:solidFill>
                <a:latin typeface="+mn-lt"/>
              </a:rPr>
              <a:t>Ｃｕｒｒｅｎｔ Ｍａｊｏｒ Ｍｉｌｉｔａｒｙ Ａｌｌｉａｎｃｅ</a:t>
            </a:r>
            <a:endParaRPr kumimoji="1" lang="ja-JP" altLang="en-US" sz="3200" b="1" dirty="0">
              <a:solidFill>
                <a:schemeClr val="tx2"/>
              </a:solidFill>
              <a:latin typeface="+mn-lt"/>
            </a:endParaRPr>
          </a:p>
        </p:txBody>
      </p:sp>
    </p:spTree>
    <p:extLst>
      <p:ext uri="{BB962C8B-B14F-4D97-AF65-F5344CB8AC3E}">
        <p14:creationId xmlns:p14="http://schemas.microsoft.com/office/powerpoint/2010/main" val="3069370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036C6F1-B71A-4B35-AC49-AD506276589C}" type="slidenum">
              <a:rPr kumimoji="1" lang="ja-JP" altLang="en-US" smtClean="0"/>
              <a:t>13</a:t>
            </a:fld>
            <a:endParaRPr kumimoji="1" lang="ja-JP" altLang="en-US"/>
          </a:p>
        </p:txBody>
      </p:sp>
      <p:pic>
        <p:nvPicPr>
          <p:cNvPr id="3" name="Picture 2" descr="http://www.nhk.or.jp/kaisetsu-blog/image/j130917_0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93539"/>
            <a:ext cx="7992888" cy="4496001"/>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p:cNvSpPr>
            <a:spLocks noGrp="1"/>
          </p:cNvSpPr>
          <p:nvPr>
            <p:ph type="title" idx="4294967295"/>
          </p:nvPr>
        </p:nvSpPr>
        <p:spPr/>
        <p:txBody>
          <a:bodyPr>
            <a:normAutofit/>
          </a:bodyPr>
          <a:lstStyle/>
          <a:p>
            <a:r>
              <a:rPr lang="en-GB" altLang="ja-JP" sz="4000" b="1" dirty="0">
                <a:solidFill>
                  <a:schemeClr val="tx2"/>
                </a:solidFill>
              </a:rPr>
              <a:t>Arctic </a:t>
            </a:r>
            <a:r>
              <a:rPr lang="en-GB" altLang="ja-JP" sz="4000" b="1" dirty="0" smtClean="0">
                <a:solidFill>
                  <a:schemeClr val="tx2"/>
                </a:solidFill>
              </a:rPr>
              <a:t>Ocean (1)</a:t>
            </a:r>
            <a:endParaRPr kumimoji="1" lang="ja-JP" altLang="en-US" sz="4000" b="1" dirty="0">
              <a:solidFill>
                <a:schemeClr val="tx2"/>
              </a:solidFill>
            </a:endParaRPr>
          </a:p>
        </p:txBody>
      </p:sp>
    </p:spTree>
    <p:extLst>
      <p:ext uri="{BB962C8B-B14F-4D97-AF65-F5344CB8AC3E}">
        <p14:creationId xmlns:p14="http://schemas.microsoft.com/office/powerpoint/2010/main" val="953346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036C6F1-B71A-4B35-AC49-AD506276589C}" type="slidenum">
              <a:rPr kumimoji="1" lang="ja-JP" altLang="en-US" smtClean="0"/>
              <a:t>14</a:t>
            </a:fld>
            <a:endParaRPr kumimoji="1" lang="ja-JP" altLang="en-US"/>
          </a:p>
        </p:txBody>
      </p:sp>
      <p:pic>
        <p:nvPicPr>
          <p:cNvPr id="3" name="Picture 2" descr="http://www.nhk.or.jp/kaisetsu-blog/image/j130917_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10251"/>
            <a:ext cx="7723516" cy="4344479"/>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p:cNvSpPr>
            <a:spLocks noGrp="1"/>
          </p:cNvSpPr>
          <p:nvPr>
            <p:ph type="title" idx="4294967295"/>
          </p:nvPr>
        </p:nvSpPr>
        <p:spPr/>
        <p:txBody>
          <a:bodyPr>
            <a:normAutofit/>
          </a:bodyPr>
          <a:lstStyle/>
          <a:p>
            <a:r>
              <a:rPr lang="en-GB" altLang="ja-JP" sz="4000" b="1" dirty="0">
                <a:solidFill>
                  <a:schemeClr val="tx2"/>
                </a:solidFill>
              </a:rPr>
              <a:t>Arctic </a:t>
            </a:r>
            <a:r>
              <a:rPr lang="en-GB" altLang="ja-JP" sz="4000" b="1" dirty="0" smtClean="0">
                <a:solidFill>
                  <a:schemeClr val="tx2"/>
                </a:solidFill>
              </a:rPr>
              <a:t>Ocean (2)</a:t>
            </a:r>
            <a:endParaRPr kumimoji="1" lang="ja-JP" altLang="en-US" sz="4000" b="1" dirty="0">
              <a:solidFill>
                <a:schemeClr val="tx2"/>
              </a:solidFill>
            </a:endParaRPr>
          </a:p>
        </p:txBody>
      </p:sp>
    </p:spTree>
    <p:extLst>
      <p:ext uri="{BB962C8B-B14F-4D97-AF65-F5344CB8AC3E}">
        <p14:creationId xmlns:p14="http://schemas.microsoft.com/office/powerpoint/2010/main" val="22267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宵の口の富士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7463"/>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401760" y="893440"/>
            <a:ext cx="8418712" cy="455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accent1"/>
              </a:buClr>
              <a:buSzPct val="80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342900" indent="-342900" eaLnBrk="1" hangingPunct="1">
              <a:spcBef>
                <a:spcPct val="0"/>
              </a:spcBef>
              <a:buClrTx/>
              <a:buSzTx/>
            </a:pPr>
            <a:r>
              <a:rPr lang="en-US" altLang="ja-JP" sz="2800" b="1" dirty="0">
                <a:solidFill>
                  <a:schemeClr val="bg1"/>
                </a:solidFill>
                <a:latin typeface="+mn-lt"/>
              </a:rPr>
              <a:t>The European and American financial systems went through a severe crisis </a:t>
            </a:r>
            <a:endParaRPr lang="en-US" altLang="ja-JP" sz="2800" b="1" dirty="0" smtClean="0">
              <a:solidFill>
                <a:schemeClr val="bg1"/>
              </a:solidFill>
              <a:latin typeface="+mn-lt"/>
            </a:endParaRPr>
          </a:p>
          <a:p>
            <a:pPr marL="342900" indent="-342900" eaLnBrk="1" hangingPunct="1">
              <a:spcBef>
                <a:spcPct val="0"/>
              </a:spcBef>
              <a:buClrTx/>
              <a:buSzTx/>
            </a:pPr>
            <a:endParaRPr lang="en-US" altLang="ja-JP" sz="2400" b="1" dirty="0">
              <a:solidFill>
                <a:schemeClr val="bg1"/>
              </a:solidFill>
              <a:latin typeface="+mn-lt"/>
            </a:endParaRPr>
          </a:p>
          <a:p>
            <a:pPr marL="342900" indent="-342900" eaLnBrk="1" hangingPunct="1">
              <a:spcBef>
                <a:spcPct val="0"/>
              </a:spcBef>
              <a:buClrTx/>
              <a:buSzTx/>
            </a:pPr>
            <a:r>
              <a:rPr lang="en-US" altLang="ja-JP" sz="2800" b="1" dirty="0">
                <a:solidFill>
                  <a:schemeClr val="bg1"/>
                </a:solidFill>
                <a:latin typeface="+mn-lt"/>
              </a:rPr>
              <a:t>The US government’s recent NSA Internet spying scandal has also been criticized worldwide from the standpoint of governance, human rights, and ethics. </a:t>
            </a:r>
            <a:endParaRPr lang="en-US" altLang="ja-JP" sz="2800" b="1" dirty="0" smtClean="0">
              <a:solidFill>
                <a:schemeClr val="bg1"/>
              </a:solidFill>
              <a:latin typeface="+mn-lt"/>
            </a:endParaRPr>
          </a:p>
          <a:p>
            <a:pPr marL="342900" indent="-342900" eaLnBrk="1" hangingPunct="1">
              <a:spcBef>
                <a:spcPct val="0"/>
              </a:spcBef>
              <a:buClrTx/>
              <a:buSzTx/>
            </a:pPr>
            <a:endParaRPr lang="en-US" altLang="ja-JP" sz="2800" b="1" dirty="0">
              <a:solidFill>
                <a:schemeClr val="bg1"/>
              </a:solidFill>
              <a:latin typeface="+mn-lt"/>
            </a:endParaRPr>
          </a:p>
          <a:p>
            <a:pPr marL="342900" indent="-342900" eaLnBrk="1" hangingPunct="1">
              <a:spcBef>
                <a:spcPct val="0"/>
              </a:spcBef>
              <a:buClrTx/>
              <a:buSzTx/>
            </a:pPr>
            <a:r>
              <a:rPr lang="en-US" altLang="ja-JP" sz="2800" b="1" dirty="0" smtClean="0">
                <a:solidFill>
                  <a:schemeClr val="bg1"/>
                </a:solidFill>
                <a:latin typeface="+mn-lt"/>
              </a:rPr>
              <a:t>Japan </a:t>
            </a:r>
            <a:r>
              <a:rPr lang="en-US" altLang="ja-JP" sz="2800" b="1" dirty="0">
                <a:solidFill>
                  <a:schemeClr val="bg1"/>
                </a:solidFill>
                <a:latin typeface="+mn-lt"/>
              </a:rPr>
              <a:t>must connect ASEAN in East Asia and the SCO in Central Asia, and establish a broadened Asian </a:t>
            </a:r>
            <a:r>
              <a:rPr lang="en-US" altLang="ja-JP" sz="2800" b="1" dirty="0" smtClean="0">
                <a:solidFill>
                  <a:schemeClr val="bg1"/>
                </a:solidFill>
                <a:latin typeface="+mn-lt"/>
              </a:rPr>
              <a:t>community</a:t>
            </a:r>
          </a:p>
          <a:p>
            <a:pPr eaLnBrk="1" hangingPunct="1">
              <a:spcBef>
                <a:spcPct val="0"/>
              </a:spcBef>
              <a:buClrTx/>
              <a:buSzTx/>
              <a:buNone/>
            </a:pPr>
            <a:endParaRPr lang="en-US" altLang="ja-JP" sz="2800" b="1" dirty="0" smtClean="0">
              <a:solidFill>
                <a:schemeClr val="bg1"/>
              </a:solidFill>
              <a:latin typeface="+mn-lt"/>
            </a:endParaRPr>
          </a:p>
        </p:txBody>
      </p:sp>
      <p:sp>
        <p:nvSpPr>
          <p:cNvPr id="2" name="スライド番号プレースホルダー 1"/>
          <p:cNvSpPr>
            <a:spLocks noGrp="1"/>
          </p:cNvSpPr>
          <p:nvPr>
            <p:ph type="sldNum" sz="quarter" idx="12"/>
          </p:nvPr>
        </p:nvSpPr>
        <p:spPr/>
        <p:txBody>
          <a:bodyPr/>
          <a:lstStyle/>
          <a:p>
            <a:pPr>
              <a:defRPr/>
            </a:pPr>
            <a:r>
              <a:rPr lang="en-US" altLang="ja-JP" dirty="0"/>
              <a:t>3</a:t>
            </a:r>
          </a:p>
        </p:txBody>
      </p:sp>
      <p:sp>
        <p:nvSpPr>
          <p:cNvPr id="3" name="タイトル 2"/>
          <p:cNvSpPr>
            <a:spLocks noGrp="1"/>
          </p:cNvSpPr>
          <p:nvPr>
            <p:ph type="title" idx="4294967295"/>
          </p:nvPr>
        </p:nvSpPr>
        <p:spPr>
          <a:xfrm>
            <a:off x="457200" y="-27384"/>
            <a:ext cx="8229600" cy="936104"/>
          </a:xfrm>
        </p:spPr>
        <p:txBody>
          <a:bodyPr>
            <a:normAutofit/>
          </a:bodyPr>
          <a:lstStyle/>
          <a:p>
            <a:r>
              <a:rPr lang="en-US" altLang="ja-JP" sz="4000" b="1" dirty="0">
                <a:solidFill>
                  <a:schemeClr val="bg1"/>
                </a:solidFill>
              </a:rPr>
              <a:t>Conclusion</a:t>
            </a:r>
          </a:p>
        </p:txBody>
      </p:sp>
      <p:sp>
        <p:nvSpPr>
          <p:cNvPr id="4" name="正方形/長方形 3"/>
          <p:cNvSpPr/>
          <p:nvPr/>
        </p:nvSpPr>
        <p:spPr>
          <a:xfrm>
            <a:off x="611560" y="5652537"/>
            <a:ext cx="8064896" cy="584775"/>
          </a:xfrm>
          <a:prstGeom prst="rect">
            <a:avLst/>
          </a:prstGeom>
          <a:solidFill>
            <a:schemeClr val="bg1">
              <a:lumMod val="95000"/>
            </a:schemeClr>
          </a:solidFill>
        </p:spPr>
        <p:txBody>
          <a:bodyPr wrap="square">
            <a:spAutoFit/>
          </a:bodyPr>
          <a:lstStyle/>
          <a:p>
            <a:pPr marL="342900" indent="-342900" algn="ctr">
              <a:spcBef>
                <a:spcPct val="0"/>
              </a:spcBef>
            </a:pPr>
            <a:r>
              <a:rPr lang="en-US" altLang="ja-JP" sz="3200" b="1" dirty="0">
                <a:solidFill>
                  <a:schemeClr val="tx2"/>
                </a:solidFill>
              </a:rPr>
              <a:t>It is high time for united Asia </a:t>
            </a:r>
          </a:p>
        </p:txBody>
      </p:sp>
    </p:spTree>
    <p:extLst>
      <p:ext uri="{BB962C8B-B14F-4D97-AF65-F5344CB8AC3E}">
        <p14:creationId xmlns:p14="http://schemas.microsoft.com/office/powerpoint/2010/main" val="3733369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宵の口の富士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ChangeArrowheads="1"/>
          </p:cNvSpPr>
          <p:nvPr/>
        </p:nvSpPr>
        <p:spPr bwMode="auto">
          <a:xfrm>
            <a:off x="395808" y="692696"/>
            <a:ext cx="8496672"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SzPct val="80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ClrTx/>
              <a:buSzTx/>
              <a:buFontTx/>
              <a:buNone/>
            </a:pPr>
            <a:r>
              <a:rPr lang="en-US" altLang="ja-JP" sz="1100" dirty="0" smtClean="0">
                <a:solidFill>
                  <a:schemeClr val="bg1"/>
                </a:solidFill>
                <a:latin typeface="Times New Roman" pitchFamily="18" charset="0"/>
              </a:rPr>
              <a:t>1</a:t>
            </a:r>
            <a:r>
              <a:rPr lang="ja-JP" altLang="en-GB" sz="1100" dirty="0" smtClean="0">
                <a:solidFill>
                  <a:schemeClr val="bg1"/>
                </a:solidFill>
                <a:latin typeface="Times New Roman" pitchFamily="18" charset="0"/>
              </a:rPr>
              <a:t>）</a:t>
            </a:r>
            <a:r>
              <a:rPr lang="en-GB" altLang="ja-JP" sz="1100" dirty="0" err="1">
                <a:solidFill>
                  <a:schemeClr val="bg1"/>
                </a:solidFill>
                <a:latin typeface="Times New Roman" pitchFamily="18" charset="0"/>
              </a:rPr>
              <a:t>Gekidosuru</a:t>
            </a:r>
            <a:r>
              <a:rPr lang="en-GB" altLang="ja-JP" sz="1100" dirty="0">
                <a:solidFill>
                  <a:schemeClr val="bg1"/>
                </a:solidFill>
                <a:latin typeface="Times New Roman" pitchFamily="18" charset="0"/>
              </a:rPr>
              <a:t> Global </a:t>
            </a:r>
            <a:r>
              <a:rPr lang="en-GB" altLang="ja-JP" sz="1100" dirty="0" err="1">
                <a:solidFill>
                  <a:schemeClr val="bg1"/>
                </a:solidFill>
                <a:latin typeface="Times New Roman" pitchFamily="18" charset="0"/>
              </a:rPr>
              <a:t>Keieisenryaku</a:t>
            </a:r>
            <a:r>
              <a:rPr lang="en-GB" altLang="ja-JP" sz="1100" dirty="0">
                <a:solidFill>
                  <a:schemeClr val="bg1"/>
                </a:solidFill>
                <a:latin typeface="Times New Roman" pitchFamily="18" charset="0"/>
              </a:rPr>
              <a:t>. rapidly changing global business strategy</a:t>
            </a:r>
            <a:r>
              <a:rPr lang="en-GB" altLang="ja-JP" sz="1100" dirty="0" smtClean="0">
                <a:solidFill>
                  <a:schemeClr val="bg1"/>
                </a:solidFill>
                <a:latin typeface="Times New Roman" pitchFamily="18" charset="0"/>
              </a:rPr>
              <a:t>, </a:t>
            </a:r>
            <a:r>
              <a:rPr lang="en-GB" altLang="ja-JP" sz="1100" dirty="0" err="1" smtClean="0">
                <a:solidFill>
                  <a:schemeClr val="bg1"/>
                </a:solidFill>
                <a:latin typeface="Times New Roman" pitchFamily="18" charset="0"/>
              </a:rPr>
              <a:t>Azumi</a:t>
            </a:r>
            <a:r>
              <a:rPr lang="en-GB" altLang="ja-JP" sz="1100" dirty="0" smtClean="0">
                <a:solidFill>
                  <a:schemeClr val="bg1"/>
                </a:solidFill>
                <a:latin typeface="Times New Roman" pitchFamily="18" charset="0"/>
              </a:rPr>
              <a:t> </a:t>
            </a:r>
            <a:r>
              <a:rPr lang="en-GB" altLang="ja-JP" sz="1100" dirty="0" err="1">
                <a:solidFill>
                  <a:schemeClr val="bg1"/>
                </a:solidFill>
                <a:latin typeface="Times New Roman" pitchFamily="18" charset="0"/>
              </a:rPr>
              <a:t>Toshimasa,Nikkan</a:t>
            </a:r>
            <a:r>
              <a:rPr lang="en-GB" altLang="ja-JP" sz="1100" dirty="0">
                <a:solidFill>
                  <a:schemeClr val="bg1"/>
                </a:solidFill>
                <a:latin typeface="Times New Roman" pitchFamily="18" charset="0"/>
              </a:rPr>
              <a:t> Kogyo Shimbunsha,2009.</a:t>
            </a:r>
          </a:p>
          <a:p>
            <a:pPr>
              <a:spcBef>
                <a:spcPct val="0"/>
              </a:spcBef>
              <a:buClrTx/>
              <a:buSzTx/>
              <a:buFontTx/>
              <a:buNone/>
            </a:pPr>
            <a:r>
              <a:rPr lang="en-GB" altLang="ja-JP" sz="1100" dirty="0">
                <a:solidFill>
                  <a:schemeClr val="bg1"/>
                </a:solidFill>
                <a:latin typeface="Times New Roman" pitchFamily="18" charset="0"/>
              </a:rPr>
              <a:t>2)  Global Marketing </a:t>
            </a:r>
            <a:r>
              <a:rPr lang="en-GB" altLang="ja-JP" sz="1100" dirty="0" err="1">
                <a:solidFill>
                  <a:schemeClr val="bg1"/>
                </a:solidFill>
                <a:latin typeface="Times New Roman" pitchFamily="18" charset="0"/>
              </a:rPr>
              <a:t>Nyumon</a:t>
            </a:r>
            <a:r>
              <a:rPr lang="en-GB" altLang="ja-JP" sz="1100" dirty="0">
                <a:solidFill>
                  <a:schemeClr val="bg1"/>
                </a:solidFill>
                <a:latin typeface="Times New Roman" pitchFamily="18" charset="0"/>
              </a:rPr>
              <a:t>, An Introduction to Global Marketing</a:t>
            </a:r>
            <a:r>
              <a:rPr lang="en-GB" altLang="ja-JP" sz="1100" dirty="0" smtClean="0">
                <a:solidFill>
                  <a:schemeClr val="bg1"/>
                </a:solidFill>
                <a:latin typeface="Times New Roman" pitchFamily="18" charset="0"/>
              </a:rPr>
              <a:t>, </a:t>
            </a:r>
            <a:r>
              <a:rPr lang="en-GB" altLang="ja-JP" sz="1100" dirty="0" err="1" smtClean="0">
                <a:solidFill>
                  <a:schemeClr val="bg1"/>
                </a:solidFill>
                <a:latin typeface="Times New Roman" pitchFamily="18" charset="0"/>
              </a:rPr>
              <a:t>Aihara</a:t>
            </a:r>
            <a:r>
              <a:rPr lang="en-GB" altLang="ja-JP" sz="1100" dirty="0" smtClean="0">
                <a:solidFill>
                  <a:schemeClr val="bg1"/>
                </a:solidFill>
                <a:latin typeface="Times New Roman" pitchFamily="18" charset="0"/>
              </a:rPr>
              <a:t> </a:t>
            </a:r>
            <a:r>
              <a:rPr lang="en-GB" altLang="ja-JP" sz="1100" dirty="0">
                <a:solidFill>
                  <a:schemeClr val="bg1"/>
                </a:solidFill>
                <a:latin typeface="Times New Roman" pitchFamily="18" charset="0"/>
              </a:rPr>
              <a:t>Osamu, </a:t>
            </a:r>
            <a:r>
              <a:rPr lang="en-GB" altLang="ja-JP" sz="1100" dirty="0" err="1">
                <a:solidFill>
                  <a:schemeClr val="bg1"/>
                </a:solidFill>
                <a:latin typeface="Times New Roman" pitchFamily="18" charset="0"/>
              </a:rPr>
              <a:t>Shima</a:t>
            </a:r>
            <a:r>
              <a:rPr lang="en-GB" altLang="ja-JP" sz="1100" dirty="0">
                <a:solidFill>
                  <a:schemeClr val="bg1"/>
                </a:solidFill>
                <a:latin typeface="Times New Roman" pitchFamily="18" charset="0"/>
              </a:rPr>
              <a:t> Tadashi and others. Nihon Keizai </a:t>
            </a:r>
            <a:r>
              <a:rPr lang="en-GB" altLang="ja-JP" sz="1100" dirty="0" err="1">
                <a:solidFill>
                  <a:schemeClr val="bg1"/>
                </a:solidFill>
                <a:latin typeface="Times New Roman" pitchFamily="18" charset="0"/>
              </a:rPr>
              <a:t>Shimbunsha</a:t>
            </a:r>
            <a:r>
              <a:rPr lang="en-GB" altLang="ja-JP" sz="1100" dirty="0">
                <a:solidFill>
                  <a:schemeClr val="bg1"/>
                </a:solidFill>
                <a:latin typeface="Times New Roman" pitchFamily="18" charset="0"/>
              </a:rPr>
              <a:t>, 2009.</a:t>
            </a:r>
          </a:p>
          <a:p>
            <a:pPr>
              <a:spcBef>
                <a:spcPct val="0"/>
              </a:spcBef>
              <a:buClrTx/>
              <a:buSzTx/>
              <a:buFontTx/>
              <a:buNone/>
            </a:pPr>
            <a:r>
              <a:rPr lang="en-US" altLang="ja-JP" sz="1100" dirty="0" smtClean="0">
                <a:solidFill>
                  <a:schemeClr val="bg1"/>
                </a:solidFill>
                <a:latin typeface="Times New Roman" pitchFamily="18" charset="0"/>
              </a:rPr>
              <a:t>3</a:t>
            </a:r>
            <a:r>
              <a:rPr lang="ja-JP" altLang="en-GB" sz="1100" dirty="0" smtClean="0">
                <a:solidFill>
                  <a:schemeClr val="bg1"/>
                </a:solidFill>
                <a:latin typeface="Times New Roman" pitchFamily="18" charset="0"/>
              </a:rPr>
              <a:t>）</a:t>
            </a:r>
            <a:r>
              <a:rPr lang="en-GB" altLang="ja-JP" sz="1100" dirty="0">
                <a:solidFill>
                  <a:schemeClr val="bg1"/>
                </a:solidFill>
                <a:latin typeface="Times New Roman" pitchFamily="18" charset="0"/>
              </a:rPr>
              <a:t>Higashi Asia </a:t>
            </a:r>
            <a:r>
              <a:rPr lang="en-GB" altLang="ja-JP" sz="1100" dirty="0" err="1">
                <a:solidFill>
                  <a:schemeClr val="bg1"/>
                </a:solidFill>
                <a:latin typeface="Times New Roman" pitchFamily="18" charset="0"/>
              </a:rPr>
              <a:t>kyodotai</a:t>
            </a:r>
            <a:r>
              <a:rPr lang="en-GB" altLang="ja-JP" sz="1100" dirty="0">
                <a:solidFill>
                  <a:schemeClr val="bg1"/>
                </a:solidFill>
                <a:latin typeface="Times New Roman" pitchFamily="18" charset="0"/>
              </a:rPr>
              <a:t> to </a:t>
            </a:r>
            <a:r>
              <a:rPr lang="en-GB" altLang="ja-JP" sz="1100" dirty="0" err="1">
                <a:solidFill>
                  <a:schemeClr val="bg1"/>
                </a:solidFill>
                <a:latin typeface="Times New Roman" pitchFamily="18" charset="0"/>
              </a:rPr>
              <a:t>Nihonno</a:t>
            </a:r>
            <a:r>
              <a:rPr lang="en-GB" altLang="ja-JP" sz="1100" dirty="0">
                <a:solidFill>
                  <a:schemeClr val="bg1"/>
                </a:solidFill>
                <a:latin typeface="Times New Roman" pitchFamily="18" charset="0"/>
              </a:rPr>
              <a:t> </a:t>
            </a:r>
            <a:r>
              <a:rPr lang="en-GB" altLang="ja-JP" sz="1100" dirty="0" err="1">
                <a:solidFill>
                  <a:schemeClr val="bg1"/>
                </a:solidFill>
                <a:latin typeface="Times New Roman" pitchFamily="18" charset="0"/>
              </a:rPr>
              <a:t>Senryaku,The</a:t>
            </a:r>
            <a:r>
              <a:rPr lang="en-GB" altLang="ja-JP" sz="1100" dirty="0">
                <a:solidFill>
                  <a:schemeClr val="bg1"/>
                </a:solidFill>
                <a:latin typeface="Times New Roman" pitchFamily="18" charset="0"/>
              </a:rPr>
              <a:t> East Asian Community and Strategy of Japan, Eiichi </a:t>
            </a:r>
            <a:r>
              <a:rPr lang="en-GB" altLang="ja-JP" sz="1100" dirty="0" err="1">
                <a:solidFill>
                  <a:schemeClr val="bg1"/>
                </a:solidFill>
                <a:latin typeface="Times New Roman" pitchFamily="18" charset="0"/>
              </a:rPr>
              <a:t>Shindo</a:t>
            </a:r>
            <a:r>
              <a:rPr lang="en-GB" altLang="ja-JP" sz="1100" dirty="0">
                <a:solidFill>
                  <a:schemeClr val="bg1"/>
                </a:solidFill>
                <a:latin typeface="Times New Roman" pitchFamily="18" charset="0"/>
              </a:rPr>
              <a:t>, </a:t>
            </a:r>
            <a:r>
              <a:rPr lang="en-GB" altLang="ja-JP" sz="1100" dirty="0" err="1">
                <a:solidFill>
                  <a:schemeClr val="bg1"/>
                </a:solidFill>
                <a:latin typeface="Times New Roman" pitchFamily="18" charset="0"/>
              </a:rPr>
              <a:t>Juro</a:t>
            </a:r>
            <a:r>
              <a:rPr lang="en-GB" altLang="ja-JP" sz="1100" dirty="0">
                <a:solidFill>
                  <a:schemeClr val="bg1"/>
                </a:solidFill>
                <a:latin typeface="Times New Roman" pitchFamily="18" charset="0"/>
              </a:rPr>
              <a:t> Nakagawa and others, </a:t>
            </a:r>
            <a:r>
              <a:rPr lang="en-GB" altLang="ja-JP" sz="1100" dirty="0" err="1">
                <a:solidFill>
                  <a:schemeClr val="bg1"/>
                </a:solidFill>
                <a:latin typeface="Times New Roman" pitchFamily="18" charset="0"/>
              </a:rPr>
              <a:t>Obirin</a:t>
            </a:r>
            <a:r>
              <a:rPr lang="ja-JP" altLang="en-GB" sz="1100" dirty="0">
                <a:solidFill>
                  <a:schemeClr val="bg1"/>
                </a:solidFill>
                <a:latin typeface="Times New Roman" pitchFamily="18" charset="0"/>
              </a:rPr>
              <a:t>　</a:t>
            </a:r>
            <a:r>
              <a:rPr lang="en-GB" altLang="ja-JP" sz="1100" dirty="0" smtClean="0">
                <a:solidFill>
                  <a:schemeClr val="bg1"/>
                </a:solidFill>
                <a:latin typeface="Times New Roman" pitchFamily="18" charset="0"/>
              </a:rPr>
              <a:t>University </a:t>
            </a:r>
            <a:r>
              <a:rPr lang="en-GB" altLang="ja-JP" sz="1100" dirty="0">
                <a:solidFill>
                  <a:schemeClr val="bg1"/>
                </a:solidFill>
                <a:latin typeface="Times New Roman" pitchFamily="18" charset="0"/>
              </a:rPr>
              <a:t>Press, 2001.</a:t>
            </a:r>
          </a:p>
          <a:p>
            <a:pPr>
              <a:spcBef>
                <a:spcPct val="0"/>
              </a:spcBef>
              <a:buClrTx/>
              <a:buSzTx/>
              <a:buFontTx/>
              <a:buNone/>
            </a:pPr>
            <a:r>
              <a:rPr lang="en-US" altLang="ja-JP" sz="1100" dirty="0" smtClean="0">
                <a:solidFill>
                  <a:schemeClr val="bg1"/>
                </a:solidFill>
                <a:latin typeface="Times New Roman" pitchFamily="18" charset="0"/>
              </a:rPr>
              <a:t>4</a:t>
            </a:r>
            <a:r>
              <a:rPr lang="ja-JP" altLang="en-GB" sz="1100" dirty="0" smtClean="0">
                <a:solidFill>
                  <a:schemeClr val="bg1"/>
                </a:solidFill>
                <a:latin typeface="Times New Roman" pitchFamily="18" charset="0"/>
              </a:rPr>
              <a:t>） </a:t>
            </a:r>
            <a:r>
              <a:rPr lang="en-GB" altLang="ja-JP" sz="1100" dirty="0" err="1">
                <a:solidFill>
                  <a:schemeClr val="bg1"/>
                </a:solidFill>
                <a:latin typeface="Times New Roman" pitchFamily="18" charset="0"/>
              </a:rPr>
              <a:t>Chishiki</a:t>
            </a:r>
            <a:r>
              <a:rPr lang="en-GB" altLang="ja-JP" sz="1100" dirty="0">
                <a:solidFill>
                  <a:schemeClr val="bg1"/>
                </a:solidFill>
                <a:latin typeface="Times New Roman" pitchFamily="18" charset="0"/>
              </a:rPr>
              <a:t> Joho </a:t>
            </a:r>
            <a:r>
              <a:rPr lang="en-GB" altLang="ja-JP" sz="1100" dirty="0" err="1">
                <a:solidFill>
                  <a:schemeClr val="bg1"/>
                </a:solidFill>
                <a:latin typeface="Times New Roman" pitchFamily="18" charset="0"/>
              </a:rPr>
              <a:t>Senryaku</a:t>
            </a:r>
            <a:r>
              <a:rPr lang="en-GB" altLang="ja-JP" sz="1100" dirty="0">
                <a:solidFill>
                  <a:schemeClr val="bg1"/>
                </a:solidFill>
                <a:latin typeface="Times New Roman" pitchFamily="18" charset="0"/>
              </a:rPr>
              <a:t>, Knowledge Information Strategy, Akira Ishikawa and </a:t>
            </a:r>
            <a:r>
              <a:rPr lang="en-GB" altLang="ja-JP" sz="1100" dirty="0" err="1">
                <a:solidFill>
                  <a:schemeClr val="bg1"/>
                </a:solidFill>
                <a:latin typeface="Times New Roman" pitchFamily="18" charset="0"/>
              </a:rPr>
              <a:t>Juro</a:t>
            </a:r>
            <a:r>
              <a:rPr lang="en-GB" altLang="ja-JP" sz="1100" dirty="0">
                <a:solidFill>
                  <a:schemeClr val="bg1"/>
                </a:solidFill>
                <a:latin typeface="Times New Roman" pitchFamily="18" charset="0"/>
              </a:rPr>
              <a:t> Nakagawa, editors and writers, </a:t>
            </a:r>
            <a:r>
              <a:rPr lang="en-GB" altLang="ja-JP" sz="1100" dirty="0" err="1">
                <a:solidFill>
                  <a:schemeClr val="bg1"/>
                </a:solidFill>
                <a:latin typeface="Times New Roman" pitchFamily="18" charset="0"/>
              </a:rPr>
              <a:t>Zeimu</a:t>
            </a:r>
            <a:r>
              <a:rPr lang="en-GB" altLang="ja-JP" sz="1100" dirty="0">
                <a:solidFill>
                  <a:schemeClr val="bg1"/>
                </a:solidFill>
                <a:latin typeface="Times New Roman" pitchFamily="18" charset="0"/>
              </a:rPr>
              <a:t> </a:t>
            </a:r>
            <a:r>
              <a:rPr lang="en-GB" altLang="ja-JP" sz="1100" dirty="0" err="1">
                <a:solidFill>
                  <a:schemeClr val="bg1"/>
                </a:solidFill>
                <a:latin typeface="Times New Roman" pitchFamily="18" charset="0"/>
              </a:rPr>
              <a:t>Keiri</a:t>
            </a:r>
            <a:r>
              <a:rPr lang="en-GB" altLang="ja-JP" sz="1100" dirty="0">
                <a:solidFill>
                  <a:schemeClr val="bg1"/>
                </a:solidFill>
                <a:latin typeface="Times New Roman" pitchFamily="18" charset="0"/>
              </a:rPr>
              <a:t> </a:t>
            </a:r>
            <a:r>
              <a:rPr lang="en-GB" altLang="ja-JP" sz="1100" dirty="0" err="1">
                <a:solidFill>
                  <a:schemeClr val="bg1"/>
                </a:solidFill>
                <a:latin typeface="Times New Roman" pitchFamily="18" charset="0"/>
              </a:rPr>
              <a:t>Kyokai</a:t>
            </a:r>
            <a:r>
              <a:rPr lang="ja-JP" altLang="en-GB" sz="1100" dirty="0" err="1">
                <a:solidFill>
                  <a:schemeClr val="bg1"/>
                </a:solidFill>
                <a:latin typeface="Times New Roman" pitchFamily="18" charset="0"/>
              </a:rPr>
              <a:t>，</a:t>
            </a:r>
            <a:r>
              <a:rPr lang="en-GB" altLang="ja-JP" sz="1100" dirty="0" smtClean="0">
                <a:solidFill>
                  <a:schemeClr val="bg1"/>
                </a:solidFill>
                <a:latin typeface="Times New Roman" pitchFamily="18" charset="0"/>
              </a:rPr>
              <a:t>2009.</a:t>
            </a:r>
          </a:p>
          <a:p>
            <a:pPr>
              <a:spcBef>
                <a:spcPct val="0"/>
              </a:spcBef>
              <a:buClrTx/>
              <a:buSzTx/>
              <a:buFontTx/>
              <a:buNone/>
            </a:pPr>
            <a:r>
              <a:rPr lang="en-US" altLang="ja-JP" sz="1100" dirty="0">
                <a:solidFill>
                  <a:schemeClr val="bg1"/>
                </a:solidFill>
                <a:latin typeface="Times New Roman" pitchFamily="18" charset="0"/>
              </a:rPr>
              <a:t>5</a:t>
            </a:r>
            <a:r>
              <a:rPr lang="ja-JP" altLang="en-GB" sz="1100" dirty="0" smtClean="0">
                <a:solidFill>
                  <a:schemeClr val="bg1"/>
                </a:solidFill>
                <a:latin typeface="Times New Roman" pitchFamily="18" charset="0"/>
              </a:rPr>
              <a:t>） </a:t>
            </a:r>
            <a:r>
              <a:rPr lang="en-GB" altLang="ja-JP" sz="1100" dirty="0" err="1">
                <a:solidFill>
                  <a:schemeClr val="bg1"/>
                </a:solidFill>
                <a:latin typeface="Times New Roman" pitchFamily="18" charset="0"/>
              </a:rPr>
              <a:t>TaichuSenryaku</a:t>
            </a:r>
            <a:r>
              <a:rPr lang="ja-JP" altLang="en-GB" sz="1100" dirty="0" err="1">
                <a:solidFill>
                  <a:schemeClr val="bg1"/>
                </a:solidFill>
                <a:latin typeface="Times New Roman" pitchFamily="18" charset="0"/>
              </a:rPr>
              <a:t>，</a:t>
            </a:r>
            <a:r>
              <a:rPr lang="en-GB" altLang="ja-JP" sz="1100" dirty="0">
                <a:solidFill>
                  <a:schemeClr val="bg1"/>
                </a:solidFill>
                <a:latin typeface="Times New Roman" pitchFamily="18" charset="0"/>
              </a:rPr>
              <a:t>Strategy against China</a:t>
            </a:r>
            <a:r>
              <a:rPr lang="ja-JP" altLang="en-GB" sz="1100" dirty="0" err="1">
                <a:solidFill>
                  <a:schemeClr val="bg1"/>
                </a:solidFill>
                <a:latin typeface="Times New Roman" pitchFamily="18" charset="0"/>
              </a:rPr>
              <a:t>，</a:t>
            </a:r>
            <a:r>
              <a:rPr lang="en-GB" altLang="ja-JP" sz="1100" dirty="0" err="1">
                <a:solidFill>
                  <a:schemeClr val="bg1"/>
                </a:solidFill>
                <a:latin typeface="Times New Roman" pitchFamily="18" charset="0"/>
              </a:rPr>
              <a:t>Taisuke</a:t>
            </a:r>
            <a:r>
              <a:rPr lang="en-GB" altLang="ja-JP" sz="1100" dirty="0">
                <a:solidFill>
                  <a:schemeClr val="bg1"/>
                </a:solidFill>
                <a:latin typeface="Times New Roman" pitchFamily="18" charset="0"/>
              </a:rPr>
              <a:t> Kondo</a:t>
            </a:r>
            <a:r>
              <a:rPr lang="ja-JP" altLang="en-GB" sz="1100" dirty="0" err="1">
                <a:solidFill>
                  <a:schemeClr val="bg1"/>
                </a:solidFill>
                <a:latin typeface="Times New Roman" pitchFamily="18" charset="0"/>
              </a:rPr>
              <a:t>，</a:t>
            </a:r>
            <a:r>
              <a:rPr lang="en-GB" altLang="ja-JP" sz="1100" dirty="0">
                <a:solidFill>
                  <a:schemeClr val="bg1"/>
                </a:solidFill>
                <a:latin typeface="Times New Roman" pitchFamily="18" charset="0"/>
              </a:rPr>
              <a:t>Kodan-sha,2013</a:t>
            </a:r>
            <a:r>
              <a:rPr lang="ja-JP" altLang="en-GB" sz="1100" dirty="0" err="1">
                <a:solidFill>
                  <a:schemeClr val="bg1"/>
                </a:solidFill>
                <a:latin typeface="Times New Roman" pitchFamily="18" charset="0"/>
              </a:rPr>
              <a:t>．</a:t>
            </a:r>
            <a:endParaRPr lang="ja-JP" altLang="en-GB" sz="1100" dirty="0">
              <a:solidFill>
                <a:schemeClr val="bg1"/>
              </a:solidFill>
              <a:latin typeface="Times New Roman" pitchFamily="18" charset="0"/>
            </a:endParaRPr>
          </a:p>
          <a:p>
            <a:pPr>
              <a:spcBef>
                <a:spcPct val="0"/>
              </a:spcBef>
              <a:buClrTx/>
              <a:buSzTx/>
              <a:buFontTx/>
              <a:buNone/>
            </a:pPr>
            <a:r>
              <a:rPr lang="en-GB" altLang="ja-JP" sz="1100" dirty="0">
                <a:solidFill>
                  <a:schemeClr val="bg1"/>
                </a:solidFill>
                <a:latin typeface="Times New Roman" pitchFamily="18" charset="0"/>
              </a:rPr>
              <a:t>6)   </a:t>
            </a:r>
            <a:r>
              <a:rPr lang="en-GB" altLang="ja-JP" sz="1100" dirty="0" err="1">
                <a:solidFill>
                  <a:schemeClr val="bg1"/>
                </a:solidFill>
                <a:latin typeface="Times New Roman" pitchFamily="18" charset="0"/>
              </a:rPr>
              <a:t>Chugokujin</a:t>
            </a:r>
            <a:r>
              <a:rPr lang="en-GB" altLang="ja-JP" sz="1100" dirty="0">
                <a:solidFill>
                  <a:schemeClr val="bg1"/>
                </a:solidFill>
                <a:latin typeface="Times New Roman" pitchFamily="18" charset="0"/>
              </a:rPr>
              <a:t> to </a:t>
            </a:r>
            <a:r>
              <a:rPr lang="en-GB" altLang="ja-JP" sz="1100" dirty="0" err="1">
                <a:solidFill>
                  <a:schemeClr val="bg1"/>
                </a:solidFill>
                <a:latin typeface="Times New Roman" pitchFamily="18" charset="0"/>
              </a:rPr>
              <a:t>Indojin</a:t>
            </a:r>
            <a:r>
              <a:rPr lang="ja-JP" altLang="en-GB" sz="1100" dirty="0" err="1">
                <a:solidFill>
                  <a:schemeClr val="bg1"/>
                </a:solidFill>
                <a:latin typeface="Times New Roman" pitchFamily="18" charset="0"/>
              </a:rPr>
              <a:t>，</a:t>
            </a:r>
            <a:r>
              <a:rPr lang="en-GB" altLang="ja-JP" sz="1100" dirty="0">
                <a:solidFill>
                  <a:schemeClr val="bg1"/>
                </a:solidFill>
                <a:latin typeface="Times New Roman" pitchFamily="18" charset="0"/>
              </a:rPr>
              <a:t>Chinese and Indians</a:t>
            </a:r>
            <a:r>
              <a:rPr lang="ja-JP" altLang="en-GB" sz="1100" dirty="0" err="1">
                <a:solidFill>
                  <a:schemeClr val="bg1"/>
                </a:solidFill>
                <a:latin typeface="Times New Roman" pitchFamily="18" charset="0"/>
              </a:rPr>
              <a:t>，</a:t>
            </a:r>
            <a:r>
              <a:rPr lang="en-GB" altLang="ja-JP" sz="1100" dirty="0">
                <a:solidFill>
                  <a:schemeClr val="bg1"/>
                </a:solidFill>
                <a:latin typeface="Times New Roman" pitchFamily="18" charset="0"/>
              </a:rPr>
              <a:t>Takeshi Nakajima, Kodansha,</a:t>
            </a:r>
            <a:r>
              <a:rPr lang="ja-JP" altLang="en-GB" sz="1100" dirty="0">
                <a:solidFill>
                  <a:schemeClr val="bg1"/>
                </a:solidFill>
                <a:latin typeface="Times New Roman" pitchFamily="18" charset="0"/>
              </a:rPr>
              <a:t>　</a:t>
            </a:r>
            <a:r>
              <a:rPr lang="en-GB" altLang="ja-JP" sz="1100" dirty="0">
                <a:solidFill>
                  <a:schemeClr val="bg1"/>
                </a:solidFill>
                <a:latin typeface="Times New Roman" pitchFamily="18" charset="0"/>
              </a:rPr>
              <a:t>2013</a:t>
            </a:r>
            <a:r>
              <a:rPr lang="ja-JP" altLang="en-GB" sz="1100" dirty="0" err="1">
                <a:solidFill>
                  <a:schemeClr val="bg1"/>
                </a:solidFill>
                <a:latin typeface="Times New Roman" pitchFamily="18" charset="0"/>
              </a:rPr>
              <a:t>．</a:t>
            </a:r>
            <a:endParaRPr lang="ja-JP" altLang="en-GB" sz="1100" dirty="0">
              <a:solidFill>
                <a:schemeClr val="bg1"/>
              </a:solidFill>
              <a:latin typeface="Times New Roman" pitchFamily="18" charset="0"/>
            </a:endParaRPr>
          </a:p>
          <a:p>
            <a:pPr>
              <a:spcBef>
                <a:spcPct val="0"/>
              </a:spcBef>
              <a:buClrTx/>
              <a:buSzTx/>
              <a:buFontTx/>
              <a:buNone/>
            </a:pPr>
            <a:r>
              <a:rPr lang="en-US" altLang="ja-JP" sz="1100" dirty="0" smtClean="0">
                <a:solidFill>
                  <a:schemeClr val="bg1"/>
                </a:solidFill>
                <a:latin typeface="Times New Roman" pitchFamily="18" charset="0"/>
              </a:rPr>
              <a:t>7</a:t>
            </a:r>
            <a:r>
              <a:rPr lang="ja-JP" altLang="en-GB" sz="1100" dirty="0" smtClean="0">
                <a:solidFill>
                  <a:schemeClr val="bg1"/>
                </a:solidFill>
                <a:latin typeface="Times New Roman" pitchFamily="18" charset="0"/>
              </a:rPr>
              <a:t>） </a:t>
            </a:r>
            <a:r>
              <a:rPr lang="en-GB" altLang="ja-JP" sz="1100" dirty="0" err="1">
                <a:solidFill>
                  <a:schemeClr val="bg1"/>
                </a:solidFill>
                <a:latin typeface="Times New Roman" pitchFamily="18" charset="0"/>
              </a:rPr>
              <a:t>Tsuginaru</a:t>
            </a:r>
            <a:r>
              <a:rPr lang="ja-JP" altLang="en-GB" sz="1100" dirty="0">
                <a:solidFill>
                  <a:schemeClr val="bg1"/>
                </a:solidFill>
                <a:latin typeface="Times New Roman" pitchFamily="18" charset="0"/>
              </a:rPr>
              <a:t>　</a:t>
            </a:r>
            <a:r>
              <a:rPr lang="en-GB" altLang="ja-JP" sz="1100" dirty="0" err="1">
                <a:solidFill>
                  <a:schemeClr val="bg1"/>
                </a:solidFill>
                <a:latin typeface="Times New Roman" pitchFamily="18" charset="0"/>
              </a:rPr>
              <a:t>Keizaitaikoku</a:t>
            </a:r>
            <a:r>
              <a:rPr lang="ja-JP" altLang="en-GB" sz="1100" dirty="0" err="1">
                <a:solidFill>
                  <a:schemeClr val="bg1"/>
                </a:solidFill>
                <a:latin typeface="Times New Roman" pitchFamily="18" charset="0"/>
              </a:rPr>
              <a:t>，</a:t>
            </a:r>
            <a:r>
              <a:rPr lang="en-GB" altLang="ja-JP" sz="1100" dirty="0">
                <a:solidFill>
                  <a:schemeClr val="bg1"/>
                </a:solidFill>
                <a:latin typeface="Times New Roman" pitchFamily="18" charset="0"/>
              </a:rPr>
              <a:t>The Growth Map: Economic Opportunity in the BRICs and Beyond</a:t>
            </a:r>
            <a:r>
              <a:rPr lang="ja-JP" altLang="en-GB" sz="1100" dirty="0" err="1">
                <a:solidFill>
                  <a:schemeClr val="bg1"/>
                </a:solidFill>
                <a:latin typeface="Times New Roman" pitchFamily="18" charset="0"/>
              </a:rPr>
              <a:t>，</a:t>
            </a:r>
            <a:r>
              <a:rPr lang="en-GB" altLang="ja-JP" sz="1100" dirty="0">
                <a:solidFill>
                  <a:schemeClr val="bg1"/>
                </a:solidFill>
                <a:latin typeface="Times New Roman" pitchFamily="18" charset="0"/>
              </a:rPr>
              <a:t>Jim O‘Neill, Diamond sha,2012</a:t>
            </a:r>
            <a:r>
              <a:rPr lang="ja-JP" altLang="en-GB" sz="1100" dirty="0" err="1">
                <a:solidFill>
                  <a:schemeClr val="bg1"/>
                </a:solidFill>
                <a:latin typeface="Times New Roman" pitchFamily="18" charset="0"/>
              </a:rPr>
              <a:t>．</a:t>
            </a:r>
            <a:r>
              <a:rPr lang="ja-JP" altLang="en-GB" sz="1100" dirty="0">
                <a:solidFill>
                  <a:schemeClr val="bg1"/>
                </a:solidFill>
                <a:latin typeface="Times New Roman" pitchFamily="18" charset="0"/>
              </a:rPr>
              <a:t>　</a:t>
            </a:r>
          </a:p>
          <a:p>
            <a:pPr>
              <a:spcBef>
                <a:spcPct val="0"/>
              </a:spcBef>
              <a:buClrTx/>
              <a:buSzTx/>
              <a:buFontTx/>
              <a:buNone/>
            </a:pPr>
            <a:r>
              <a:rPr lang="en-US" altLang="ja-JP" sz="1100" dirty="0" smtClean="0">
                <a:solidFill>
                  <a:schemeClr val="bg1"/>
                </a:solidFill>
                <a:latin typeface="Times New Roman" pitchFamily="18" charset="0"/>
              </a:rPr>
              <a:t>8</a:t>
            </a:r>
            <a:r>
              <a:rPr lang="ja-JP" altLang="en-GB" sz="1100" dirty="0" smtClean="0">
                <a:solidFill>
                  <a:schemeClr val="bg1"/>
                </a:solidFill>
                <a:latin typeface="Times New Roman" pitchFamily="18" charset="0"/>
              </a:rPr>
              <a:t>） </a:t>
            </a:r>
            <a:r>
              <a:rPr lang="en-GB" altLang="ja-JP" sz="1100" dirty="0">
                <a:solidFill>
                  <a:schemeClr val="bg1"/>
                </a:solidFill>
                <a:latin typeface="Times New Roman" pitchFamily="18" charset="0"/>
              </a:rPr>
              <a:t>The Mekon,2020nen </a:t>
            </a:r>
            <a:r>
              <a:rPr lang="en-GB" altLang="ja-JP" sz="1100" dirty="0" err="1">
                <a:solidFill>
                  <a:schemeClr val="bg1"/>
                </a:solidFill>
                <a:latin typeface="Times New Roman" pitchFamily="18" charset="0"/>
              </a:rPr>
              <a:t>Sekai</a:t>
            </a:r>
            <a:r>
              <a:rPr lang="en-GB" altLang="ja-JP" sz="1100" dirty="0">
                <a:solidFill>
                  <a:schemeClr val="bg1"/>
                </a:solidFill>
                <a:latin typeface="Times New Roman" pitchFamily="18" charset="0"/>
              </a:rPr>
              <a:t> no </a:t>
            </a:r>
            <a:r>
              <a:rPr lang="en-GB" altLang="ja-JP" sz="1100" dirty="0" err="1">
                <a:solidFill>
                  <a:schemeClr val="bg1"/>
                </a:solidFill>
                <a:latin typeface="Times New Roman" pitchFamily="18" charset="0"/>
              </a:rPr>
              <a:t>Kojo</a:t>
            </a:r>
            <a:r>
              <a:rPr lang="en-GB" altLang="ja-JP" sz="1100" dirty="0">
                <a:solidFill>
                  <a:schemeClr val="bg1"/>
                </a:solidFill>
                <a:latin typeface="Times New Roman" pitchFamily="18" charset="0"/>
              </a:rPr>
              <a:t> e,</a:t>
            </a:r>
            <a:r>
              <a:rPr lang="ja-JP" altLang="en-GB" sz="1100" dirty="0">
                <a:solidFill>
                  <a:schemeClr val="bg1"/>
                </a:solidFill>
                <a:latin typeface="Times New Roman" pitchFamily="18" charset="0"/>
              </a:rPr>
              <a:t>　</a:t>
            </a:r>
            <a:r>
              <a:rPr lang="en-GB" altLang="ja-JP" sz="1100" dirty="0">
                <a:solidFill>
                  <a:schemeClr val="bg1"/>
                </a:solidFill>
                <a:latin typeface="Times New Roman" pitchFamily="18" charset="0"/>
              </a:rPr>
              <a:t>The </a:t>
            </a:r>
            <a:r>
              <a:rPr lang="en-GB" altLang="ja-JP" sz="1100" dirty="0" err="1">
                <a:solidFill>
                  <a:schemeClr val="bg1"/>
                </a:solidFill>
                <a:latin typeface="Times New Roman" pitchFamily="18" charset="0"/>
              </a:rPr>
              <a:t>Mekon</a:t>
            </a:r>
            <a:r>
              <a:rPr lang="en-GB" altLang="ja-JP" sz="1100" dirty="0">
                <a:solidFill>
                  <a:schemeClr val="bg1"/>
                </a:solidFill>
                <a:latin typeface="Times New Roman" pitchFamily="18" charset="0"/>
              </a:rPr>
              <a:t> to the New World Factories</a:t>
            </a:r>
            <a:r>
              <a:rPr lang="ja-JP" altLang="en-GB" sz="1100" dirty="0" err="1">
                <a:solidFill>
                  <a:schemeClr val="bg1"/>
                </a:solidFill>
                <a:latin typeface="Times New Roman" pitchFamily="18" charset="0"/>
              </a:rPr>
              <a:t>、</a:t>
            </a:r>
            <a:r>
              <a:rPr lang="en-GB" altLang="ja-JP" sz="1100" dirty="0">
                <a:solidFill>
                  <a:schemeClr val="bg1"/>
                </a:solidFill>
                <a:latin typeface="Times New Roman" pitchFamily="18" charset="0"/>
              </a:rPr>
              <a:t>Nikkei Business, May13,</a:t>
            </a:r>
            <a:r>
              <a:rPr lang="ja-JP" altLang="en-GB" sz="1100" dirty="0">
                <a:solidFill>
                  <a:schemeClr val="bg1"/>
                </a:solidFill>
                <a:latin typeface="Times New Roman" pitchFamily="18" charset="0"/>
              </a:rPr>
              <a:t>　</a:t>
            </a:r>
            <a:r>
              <a:rPr lang="en-GB" altLang="ja-JP" sz="1100" dirty="0">
                <a:solidFill>
                  <a:schemeClr val="bg1"/>
                </a:solidFill>
                <a:latin typeface="Times New Roman" pitchFamily="18" charset="0"/>
              </a:rPr>
              <a:t>2013</a:t>
            </a:r>
          </a:p>
          <a:p>
            <a:pPr>
              <a:spcBef>
                <a:spcPct val="0"/>
              </a:spcBef>
              <a:buClrTx/>
              <a:buSzTx/>
              <a:buFontTx/>
              <a:buNone/>
            </a:pPr>
            <a:r>
              <a:rPr lang="en-US" altLang="ja-JP" sz="1100" dirty="0" smtClean="0">
                <a:solidFill>
                  <a:schemeClr val="bg1"/>
                </a:solidFill>
                <a:latin typeface="Times New Roman" pitchFamily="18" charset="0"/>
              </a:rPr>
              <a:t>9</a:t>
            </a:r>
            <a:r>
              <a:rPr lang="ja-JP" altLang="en-GB" sz="1100" dirty="0" smtClean="0">
                <a:solidFill>
                  <a:schemeClr val="bg1"/>
                </a:solidFill>
                <a:latin typeface="Times New Roman" pitchFamily="18" charset="0"/>
              </a:rPr>
              <a:t>）</a:t>
            </a:r>
            <a:r>
              <a:rPr lang="en-GB" altLang="ja-JP" sz="1100" dirty="0">
                <a:solidFill>
                  <a:schemeClr val="bg1"/>
                </a:solidFill>
                <a:latin typeface="Times New Roman" pitchFamily="18" charset="0"/>
              </a:rPr>
              <a:t>Africa-</a:t>
            </a:r>
            <a:r>
              <a:rPr lang="en-GB" altLang="ja-JP" sz="1100" dirty="0" err="1">
                <a:solidFill>
                  <a:schemeClr val="bg1"/>
                </a:solidFill>
                <a:latin typeface="Times New Roman" pitchFamily="18" charset="0"/>
              </a:rPr>
              <a:t>Syakunetsu</a:t>
            </a:r>
            <a:r>
              <a:rPr lang="en-GB" altLang="ja-JP" sz="1100" dirty="0">
                <a:solidFill>
                  <a:schemeClr val="bg1"/>
                </a:solidFill>
                <a:latin typeface="Times New Roman" pitchFamily="18" charset="0"/>
              </a:rPr>
              <a:t> no 10 </a:t>
            </a:r>
            <a:r>
              <a:rPr lang="en-GB" altLang="ja-JP" sz="1100" dirty="0" err="1">
                <a:solidFill>
                  <a:schemeClr val="bg1"/>
                </a:solidFill>
                <a:latin typeface="Times New Roman" pitchFamily="18" charset="0"/>
              </a:rPr>
              <a:t>okunin</a:t>
            </a:r>
            <a:r>
              <a:rPr lang="en-GB" altLang="ja-JP" sz="1100" dirty="0">
                <a:solidFill>
                  <a:schemeClr val="bg1"/>
                </a:solidFill>
                <a:latin typeface="Times New Roman" pitchFamily="18" charset="0"/>
              </a:rPr>
              <a:t> </a:t>
            </a:r>
            <a:r>
              <a:rPr lang="en-GB" altLang="ja-JP" sz="1100" dirty="0" err="1">
                <a:solidFill>
                  <a:schemeClr val="bg1"/>
                </a:solidFill>
                <a:latin typeface="Times New Roman" pitchFamily="18" charset="0"/>
              </a:rPr>
              <a:t>shijo</a:t>
            </a:r>
            <a:r>
              <a:rPr lang="ja-JP" altLang="en-GB" sz="1100" dirty="0" err="1">
                <a:solidFill>
                  <a:schemeClr val="bg1"/>
                </a:solidFill>
                <a:latin typeface="Times New Roman" pitchFamily="18" charset="0"/>
              </a:rPr>
              <a:t>、</a:t>
            </a:r>
            <a:r>
              <a:rPr lang="en-GB" altLang="ja-JP" sz="1100" dirty="0">
                <a:solidFill>
                  <a:schemeClr val="bg1"/>
                </a:solidFill>
                <a:latin typeface="Times New Roman" pitchFamily="18" charset="0"/>
              </a:rPr>
              <a:t>heated Africa with 1 billion population Market, Nikkei Business, May 27, 2013</a:t>
            </a:r>
            <a:r>
              <a:rPr lang="ja-JP" altLang="en-GB" sz="1100" dirty="0" err="1">
                <a:solidFill>
                  <a:schemeClr val="bg1"/>
                </a:solidFill>
                <a:latin typeface="Times New Roman" pitchFamily="18" charset="0"/>
              </a:rPr>
              <a:t>．</a:t>
            </a:r>
            <a:endParaRPr lang="ja-JP" altLang="en-GB" sz="1100" dirty="0">
              <a:solidFill>
                <a:schemeClr val="bg1"/>
              </a:solidFill>
              <a:latin typeface="Times New Roman" pitchFamily="18" charset="0"/>
            </a:endParaRPr>
          </a:p>
          <a:p>
            <a:pPr>
              <a:spcBef>
                <a:spcPct val="0"/>
              </a:spcBef>
              <a:buClrTx/>
              <a:buSzTx/>
              <a:buFontTx/>
              <a:buNone/>
            </a:pPr>
            <a:r>
              <a:rPr lang="en-GB" altLang="ja-JP" sz="1100" dirty="0" smtClean="0">
                <a:solidFill>
                  <a:schemeClr val="bg1"/>
                </a:solidFill>
                <a:latin typeface="Times New Roman" pitchFamily="18" charset="0"/>
              </a:rPr>
              <a:t>10</a:t>
            </a:r>
            <a:r>
              <a:rPr lang="ja-JP" altLang="en-GB" sz="1100" dirty="0">
                <a:solidFill>
                  <a:schemeClr val="bg1"/>
                </a:solidFill>
                <a:latin typeface="Times New Roman" pitchFamily="18" charset="0"/>
              </a:rPr>
              <a:t>）</a:t>
            </a:r>
            <a:r>
              <a:rPr lang="en-GB" altLang="ja-JP" sz="1100" dirty="0">
                <a:solidFill>
                  <a:schemeClr val="bg1"/>
                </a:solidFill>
                <a:latin typeface="Times New Roman" pitchFamily="18" charset="0"/>
              </a:rPr>
              <a:t>BIG DATA no </a:t>
            </a:r>
            <a:r>
              <a:rPr lang="en-GB" altLang="ja-JP" sz="1100" dirty="0" err="1">
                <a:solidFill>
                  <a:schemeClr val="bg1"/>
                </a:solidFill>
                <a:latin typeface="Times New Roman" pitchFamily="18" charset="0"/>
              </a:rPr>
              <a:t>Shotai</a:t>
            </a:r>
            <a:r>
              <a:rPr lang="en-GB" altLang="ja-JP" sz="1100" dirty="0">
                <a:solidFill>
                  <a:schemeClr val="bg1"/>
                </a:solidFill>
                <a:latin typeface="Times New Roman" pitchFamily="18" charset="0"/>
              </a:rPr>
              <a:t>, BIG DATA , A Revolution That will Transform How We Live,</a:t>
            </a:r>
            <a:r>
              <a:rPr lang="ja-JP" altLang="en-GB" sz="1100" dirty="0">
                <a:solidFill>
                  <a:schemeClr val="bg1"/>
                </a:solidFill>
                <a:latin typeface="Times New Roman" pitchFamily="18" charset="0"/>
              </a:rPr>
              <a:t>　</a:t>
            </a:r>
            <a:r>
              <a:rPr lang="en-GB" altLang="ja-JP" sz="1100" dirty="0">
                <a:solidFill>
                  <a:schemeClr val="bg1"/>
                </a:solidFill>
                <a:latin typeface="Times New Roman" pitchFamily="18" charset="0"/>
              </a:rPr>
              <a:t>Work and Think. DATA is NEW OIL, Victor Mayer </a:t>
            </a:r>
            <a:r>
              <a:rPr lang="en-GB" altLang="ja-JP" sz="1100" dirty="0" smtClean="0">
                <a:solidFill>
                  <a:schemeClr val="bg1"/>
                </a:solidFill>
                <a:latin typeface="Times New Roman" pitchFamily="18" charset="0"/>
              </a:rPr>
              <a:t>  </a:t>
            </a:r>
          </a:p>
          <a:p>
            <a:pPr>
              <a:spcBef>
                <a:spcPct val="0"/>
              </a:spcBef>
              <a:buClrTx/>
              <a:buSzTx/>
              <a:buFontTx/>
              <a:buNone/>
            </a:pPr>
            <a:r>
              <a:rPr lang="en-GB" altLang="ja-JP" sz="1100" dirty="0">
                <a:solidFill>
                  <a:schemeClr val="bg1"/>
                </a:solidFill>
                <a:latin typeface="Times New Roman" pitchFamily="18" charset="0"/>
              </a:rPr>
              <a:t> </a:t>
            </a:r>
            <a:r>
              <a:rPr lang="en-GB" altLang="ja-JP" sz="1100" dirty="0" smtClean="0">
                <a:solidFill>
                  <a:schemeClr val="bg1"/>
                </a:solidFill>
                <a:latin typeface="Times New Roman" pitchFamily="18" charset="0"/>
              </a:rPr>
              <a:t>     </a:t>
            </a:r>
            <a:r>
              <a:rPr lang="en-GB" altLang="ja-JP" sz="1100" dirty="0" err="1" smtClean="0">
                <a:solidFill>
                  <a:schemeClr val="bg1"/>
                </a:solidFill>
                <a:latin typeface="Times New Roman" pitchFamily="18" charset="0"/>
              </a:rPr>
              <a:t>Schonberger</a:t>
            </a:r>
            <a:r>
              <a:rPr lang="en-GB" altLang="ja-JP" sz="1100" dirty="0">
                <a:solidFill>
                  <a:schemeClr val="bg1"/>
                </a:solidFill>
                <a:latin typeface="Times New Roman" pitchFamily="18" charset="0"/>
              </a:rPr>
              <a:t>, </a:t>
            </a:r>
            <a:r>
              <a:rPr lang="ja-JP" altLang="en-GB" sz="1100" dirty="0">
                <a:solidFill>
                  <a:schemeClr val="bg1"/>
                </a:solidFill>
                <a:latin typeface="Times New Roman" pitchFamily="18" charset="0"/>
              </a:rPr>
              <a:t>　</a:t>
            </a:r>
            <a:r>
              <a:rPr lang="en-GB" altLang="ja-JP" sz="1100" dirty="0">
                <a:solidFill>
                  <a:schemeClr val="bg1"/>
                </a:solidFill>
                <a:latin typeface="Times New Roman" pitchFamily="18" charset="0"/>
              </a:rPr>
              <a:t>Kenneth </a:t>
            </a:r>
            <a:r>
              <a:rPr lang="en-GB" altLang="ja-JP" sz="1100" dirty="0" err="1">
                <a:solidFill>
                  <a:schemeClr val="bg1"/>
                </a:solidFill>
                <a:latin typeface="Times New Roman" pitchFamily="18" charset="0"/>
              </a:rPr>
              <a:t>Cukier</a:t>
            </a:r>
            <a:r>
              <a:rPr lang="en-GB" altLang="ja-JP" sz="1100" dirty="0">
                <a:solidFill>
                  <a:schemeClr val="bg1"/>
                </a:solidFill>
                <a:latin typeface="Times New Roman" pitchFamily="18" charset="0"/>
              </a:rPr>
              <a:t>, Kodansha, 2013</a:t>
            </a:r>
            <a:r>
              <a:rPr lang="ja-JP" altLang="en-GB" sz="1100" dirty="0" err="1">
                <a:solidFill>
                  <a:schemeClr val="bg1"/>
                </a:solidFill>
                <a:latin typeface="Times New Roman" pitchFamily="18" charset="0"/>
              </a:rPr>
              <a:t>．</a:t>
            </a:r>
            <a:r>
              <a:rPr lang="ja-JP" altLang="en-GB" sz="1100" dirty="0">
                <a:solidFill>
                  <a:schemeClr val="bg1"/>
                </a:solidFill>
                <a:latin typeface="Times New Roman" pitchFamily="18" charset="0"/>
              </a:rPr>
              <a:t>　</a:t>
            </a:r>
            <a:endParaRPr lang="en-US" altLang="ja-JP" sz="1100" dirty="0" smtClean="0">
              <a:solidFill>
                <a:schemeClr val="bg1"/>
              </a:solidFill>
              <a:latin typeface="Times New Roman" pitchFamily="18" charset="0"/>
            </a:endParaRPr>
          </a:p>
          <a:p>
            <a:pPr>
              <a:spcBef>
                <a:spcPct val="0"/>
              </a:spcBef>
              <a:buClrTx/>
              <a:buSzTx/>
              <a:buFontTx/>
              <a:buNone/>
            </a:pPr>
            <a:r>
              <a:rPr lang="en-GB" altLang="ja-JP" sz="1100" dirty="0" smtClean="0">
                <a:solidFill>
                  <a:schemeClr val="bg1"/>
                </a:solidFill>
                <a:latin typeface="Times New Roman" pitchFamily="18" charset="0"/>
              </a:rPr>
              <a:t>11</a:t>
            </a:r>
            <a:r>
              <a:rPr lang="ja-JP" altLang="en-GB" sz="1100" dirty="0">
                <a:solidFill>
                  <a:schemeClr val="bg1"/>
                </a:solidFill>
                <a:latin typeface="Times New Roman" pitchFamily="18" charset="0"/>
              </a:rPr>
              <a:t>）</a:t>
            </a:r>
            <a:r>
              <a:rPr lang="en-GB" altLang="ja-JP" sz="1100" dirty="0">
                <a:solidFill>
                  <a:schemeClr val="bg1"/>
                </a:solidFill>
                <a:latin typeface="Times New Roman" pitchFamily="18" charset="0"/>
              </a:rPr>
              <a:t>Big Data no </a:t>
            </a:r>
            <a:r>
              <a:rPr lang="en-GB" altLang="ja-JP" sz="1100" dirty="0" err="1">
                <a:solidFill>
                  <a:schemeClr val="bg1"/>
                </a:solidFill>
                <a:latin typeface="Times New Roman" pitchFamily="18" charset="0"/>
              </a:rPr>
              <a:t>Shogeki</a:t>
            </a:r>
            <a:r>
              <a:rPr lang="en-GB" altLang="ja-JP" sz="1100" dirty="0">
                <a:solidFill>
                  <a:schemeClr val="bg1"/>
                </a:solidFill>
                <a:latin typeface="Times New Roman" pitchFamily="18" charset="0"/>
              </a:rPr>
              <a:t>, The shock of Big Data, Makoto</a:t>
            </a:r>
            <a:r>
              <a:rPr lang="ja-JP" altLang="en-GB" sz="1100" dirty="0">
                <a:solidFill>
                  <a:schemeClr val="bg1"/>
                </a:solidFill>
                <a:latin typeface="Times New Roman" pitchFamily="18" charset="0"/>
              </a:rPr>
              <a:t>　</a:t>
            </a:r>
            <a:r>
              <a:rPr lang="en-GB" altLang="ja-JP" sz="1100" dirty="0" err="1" smtClean="0">
                <a:solidFill>
                  <a:schemeClr val="bg1"/>
                </a:solidFill>
                <a:latin typeface="Times New Roman" pitchFamily="18" charset="0"/>
              </a:rPr>
              <a:t>Shirota</a:t>
            </a:r>
            <a:r>
              <a:rPr lang="en-GB" altLang="ja-JP" sz="1100" dirty="0" smtClean="0">
                <a:solidFill>
                  <a:schemeClr val="bg1"/>
                </a:solidFill>
                <a:latin typeface="Times New Roman" pitchFamily="18" charset="0"/>
              </a:rPr>
              <a:t>,</a:t>
            </a:r>
            <a:r>
              <a:rPr lang="ja-JP" altLang="en-US" sz="1100" dirty="0" smtClean="0">
                <a:solidFill>
                  <a:schemeClr val="bg1"/>
                </a:solidFill>
                <a:latin typeface="Times New Roman" pitchFamily="18" charset="0"/>
              </a:rPr>
              <a:t> </a:t>
            </a:r>
            <a:r>
              <a:rPr lang="en-GB" altLang="ja-JP" sz="1100" dirty="0" smtClean="0">
                <a:solidFill>
                  <a:schemeClr val="bg1"/>
                </a:solidFill>
                <a:latin typeface="Times New Roman" pitchFamily="18" charset="0"/>
              </a:rPr>
              <a:t>Toyo </a:t>
            </a:r>
            <a:r>
              <a:rPr lang="en-GB" altLang="ja-JP" sz="1100" dirty="0">
                <a:solidFill>
                  <a:schemeClr val="bg1"/>
                </a:solidFill>
                <a:latin typeface="Times New Roman" pitchFamily="18" charset="0"/>
              </a:rPr>
              <a:t>Keizai, 2012</a:t>
            </a:r>
            <a:r>
              <a:rPr lang="ja-JP" altLang="en-GB" sz="1100" dirty="0" err="1">
                <a:solidFill>
                  <a:schemeClr val="bg1"/>
                </a:solidFill>
                <a:latin typeface="Times New Roman" pitchFamily="18" charset="0"/>
              </a:rPr>
              <a:t>．</a:t>
            </a:r>
            <a:r>
              <a:rPr lang="ja-JP" altLang="en-GB" sz="1100" dirty="0">
                <a:solidFill>
                  <a:schemeClr val="bg1"/>
                </a:solidFill>
                <a:latin typeface="Times New Roman" pitchFamily="18" charset="0"/>
              </a:rPr>
              <a:t>　</a:t>
            </a:r>
          </a:p>
          <a:p>
            <a:pPr>
              <a:spcBef>
                <a:spcPct val="0"/>
              </a:spcBef>
              <a:buClrTx/>
              <a:buSzTx/>
              <a:buFontTx/>
              <a:buNone/>
            </a:pPr>
            <a:r>
              <a:rPr lang="en-GB" altLang="ja-JP" sz="1100" dirty="0" smtClean="0">
                <a:solidFill>
                  <a:schemeClr val="bg1"/>
                </a:solidFill>
                <a:latin typeface="Times New Roman" pitchFamily="18" charset="0"/>
              </a:rPr>
              <a:t>12</a:t>
            </a:r>
            <a:r>
              <a:rPr lang="ja-JP" altLang="en-GB" sz="1100" dirty="0">
                <a:solidFill>
                  <a:schemeClr val="bg1"/>
                </a:solidFill>
                <a:latin typeface="Times New Roman" pitchFamily="18" charset="0"/>
              </a:rPr>
              <a:t>）</a:t>
            </a:r>
            <a:r>
              <a:rPr lang="en-GB" altLang="ja-JP" sz="1100" dirty="0">
                <a:solidFill>
                  <a:schemeClr val="bg1"/>
                </a:solidFill>
                <a:latin typeface="Times New Roman" pitchFamily="18" charset="0"/>
              </a:rPr>
              <a:t>Big Data no </a:t>
            </a:r>
            <a:r>
              <a:rPr lang="en-GB" altLang="ja-JP" sz="1100" dirty="0" err="1">
                <a:solidFill>
                  <a:schemeClr val="bg1"/>
                </a:solidFill>
                <a:latin typeface="Times New Roman" pitchFamily="18" charset="0"/>
              </a:rPr>
              <a:t>Hasha</a:t>
            </a:r>
            <a:r>
              <a:rPr lang="en-GB" altLang="ja-JP" sz="1100" dirty="0">
                <a:solidFill>
                  <a:schemeClr val="bg1"/>
                </a:solidFill>
                <a:latin typeface="Times New Roman" pitchFamily="18" charset="0"/>
              </a:rPr>
              <a:t> </a:t>
            </a:r>
            <a:r>
              <a:rPr lang="en-GB" altLang="ja-JP" sz="1100" dirty="0" err="1">
                <a:solidFill>
                  <a:schemeClr val="bg1"/>
                </a:solidFill>
                <a:latin typeface="Times New Roman" pitchFamily="18" charset="0"/>
              </a:rPr>
              <a:t>tachi</a:t>
            </a:r>
            <a:r>
              <a:rPr lang="en-GB" altLang="ja-JP" sz="1100" dirty="0">
                <a:solidFill>
                  <a:schemeClr val="bg1"/>
                </a:solidFill>
                <a:latin typeface="Times New Roman" pitchFamily="18" charset="0"/>
              </a:rPr>
              <a:t>, Great Champions of Big Data, Miwa </a:t>
            </a:r>
            <a:r>
              <a:rPr lang="en-GB" altLang="ja-JP" sz="1100" dirty="0" err="1">
                <a:solidFill>
                  <a:schemeClr val="bg1"/>
                </a:solidFill>
                <a:latin typeface="Times New Roman" pitchFamily="18" charset="0"/>
              </a:rPr>
              <a:t>Kaifu</a:t>
            </a:r>
            <a:r>
              <a:rPr lang="en-GB" altLang="ja-JP" sz="1100" dirty="0" smtClean="0">
                <a:solidFill>
                  <a:schemeClr val="bg1"/>
                </a:solidFill>
                <a:latin typeface="Times New Roman" pitchFamily="18" charset="0"/>
              </a:rPr>
              <a:t>, Kodansha</a:t>
            </a:r>
            <a:r>
              <a:rPr lang="en-GB" altLang="ja-JP" sz="1100" dirty="0">
                <a:solidFill>
                  <a:schemeClr val="bg1"/>
                </a:solidFill>
                <a:latin typeface="Times New Roman" pitchFamily="18" charset="0"/>
              </a:rPr>
              <a:t>, 2013</a:t>
            </a:r>
            <a:r>
              <a:rPr lang="ja-JP" altLang="en-GB" sz="1100" dirty="0" err="1">
                <a:solidFill>
                  <a:schemeClr val="bg1"/>
                </a:solidFill>
                <a:latin typeface="Times New Roman" pitchFamily="18" charset="0"/>
              </a:rPr>
              <a:t>．</a:t>
            </a:r>
            <a:endParaRPr lang="ja-JP" altLang="en-GB" sz="1100" dirty="0">
              <a:solidFill>
                <a:schemeClr val="bg1"/>
              </a:solidFill>
              <a:latin typeface="Times New Roman" pitchFamily="18" charset="0"/>
            </a:endParaRPr>
          </a:p>
          <a:p>
            <a:pPr>
              <a:spcBef>
                <a:spcPct val="0"/>
              </a:spcBef>
              <a:buClrTx/>
              <a:buSzTx/>
              <a:buFontTx/>
              <a:buNone/>
            </a:pPr>
            <a:r>
              <a:rPr lang="en-GB" altLang="ja-JP" sz="1100" dirty="0" smtClean="0">
                <a:solidFill>
                  <a:schemeClr val="bg1"/>
                </a:solidFill>
                <a:latin typeface="Times New Roman" pitchFamily="18" charset="0"/>
              </a:rPr>
              <a:t>13</a:t>
            </a:r>
            <a:r>
              <a:rPr lang="ja-JP" altLang="en-GB" sz="1100" dirty="0">
                <a:solidFill>
                  <a:schemeClr val="bg1"/>
                </a:solidFill>
                <a:latin typeface="Times New Roman" pitchFamily="18" charset="0"/>
              </a:rPr>
              <a:t>）</a:t>
            </a:r>
            <a:r>
              <a:rPr lang="en-GB" altLang="ja-JP" sz="1100" dirty="0">
                <a:solidFill>
                  <a:schemeClr val="bg1"/>
                </a:solidFill>
                <a:latin typeface="Times New Roman" pitchFamily="18" charset="0"/>
              </a:rPr>
              <a:t>Chi no </a:t>
            </a:r>
            <a:r>
              <a:rPr lang="en-GB" altLang="ja-JP" sz="1100" dirty="0" err="1">
                <a:solidFill>
                  <a:schemeClr val="bg1"/>
                </a:solidFill>
                <a:latin typeface="Times New Roman" pitchFamily="18" charset="0"/>
              </a:rPr>
              <a:t>Gyakuten</a:t>
            </a:r>
            <a:r>
              <a:rPr lang="en-GB" altLang="ja-JP" sz="1100" dirty="0">
                <a:solidFill>
                  <a:schemeClr val="bg1"/>
                </a:solidFill>
                <a:latin typeface="Times New Roman" pitchFamily="18" charset="0"/>
              </a:rPr>
              <a:t>, An Inversion of Wisdom, Mayumi </a:t>
            </a:r>
            <a:r>
              <a:rPr lang="en-GB" altLang="ja-JP" sz="1100" dirty="0" err="1">
                <a:solidFill>
                  <a:schemeClr val="bg1"/>
                </a:solidFill>
                <a:latin typeface="Times New Roman" pitchFamily="18" charset="0"/>
              </a:rPr>
              <a:t>Yoshinari</a:t>
            </a:r>
            <a:r>
              <a:rPr lang="en-GB" altLang="ja-JP" sz="1100" dirty="0">
                <a:solidFill>
                  <a:schemeClr val="bg1"/>
                </a:solidFill>
                <a:latin typeface="Times New Roman" pitchFamily="18" charset="0"/>
              </a:rPr>
              <a:t>, </a:t>
            </a:r>
            <a:r>
              <a:rPr lang="en-GB" altLang="ja-JP" sz="1100" dirty="0" smtClean="0">
                <a:solidFill>
                  <a:schemeClr val="bg1"/>
                </a:solidFill>
                <a:latin typeface="Times New Roman" pitchFamily="18" charset="0"/>
              </a:rPr>
              <a:t>NHK </a:t>
            </a:r>
            <a:r>
              <a:rPr lang="en-GB" altLang="ja-JP" sz="1100" dirty="0">
                <a:solidFill>
                  <a:schemeClr val="bg1"/>
                </a:solidFill>
                <a:latin typeface="Times New Roman" pitchFamily="18" charset="0"/>
              </a:rPr>
              <a:t>Publishing, 2013.</a:t>
            </a:r>
          </a:p>
          <a:p>
            <a:pPr>
              <a:spcBef>
                <a:spcPct val="0"/>
              </a:spcBef>
              <a:buClrTx/>
              <a:buSzTx/>
              <a:buFontTx/>
              <a:buNone/>
            </a:pPr>
            <a:r>
              <a:rPr lang="en-GB" altLang="ja-JP" sz="1100" dirty="0" smtClean="0">
                <a:solidFill>
                  <a:schemeClr val="bg1"/>
                </a:solidFill>
                <a:latin typeface="Times New Roman" pitchFamily="18" charset="0"/>
              </a:rPr>
              <a:t>14</a:t>
            </a:r>
            <a:r>
              <a:rPr lang="ja-JP" altLang="en-GB" sz="1100" dirty="0">
                <a:solidFill>
                  <a:schemeClr val="bg1"/>
                </a:solidFill>
                <a:latin typeface="Times New Roman" pitchFamily="18" charset="0"/>
              </a:rPr>
              <a:t>）</a:t>
            </a:r>
            <a:r>
              <a:rPr lang="en-GB" altLang="ja-JP" sz="1100" dirty="0">
                <a:solidFill>
                  <a:schemeClr val="bg1"/>
                </a:solidFill>
                <a:latin typeface="Times New Roman" pitchFamily="18" charset="0"/>
              </a:rPr>
              <a:t>Keizai to </a:t>
            </a:r>
            <a:r>
              <a:rPr lang="en-GB" altLang="ja-JP" sz="1100" dirty="0" err="1">
                <a:solidFill>
                  <a:schemeClr val="bg1"/>
                </a:solidFill>
                <a:latin typeface="Times New Roman" pitchFamily="18" charset="0"/>
              </a:rPr>
              <a:t>Jinrui</a:t>
            </a:r>
            <a:r>
              <a:rPr lang="en-GB" altLang="ja-JP" sz="1100" dirty="0">
                <a:solidFill>
                  <a:schemeClr val="bg1"/>
                </a:solidFill>
                <a:latin typeface="Times New Roman" pitchFamily="18" charset="0"/>
              </a:rPr>
              <a:t> no 10000 </a:t>
            </a:r>
            <a:r>
              <a:rPr lang="en-GB" altLang="ja-JP" sz="1100" dirty="0" err="1">
                <a:solidFill>
                  <a:schemeClr val="bg1"/>
                </a:solidFill>
                <a:latin typeface="Times New Roman" pitchFamily="18" charset="0"/>
              </a:rPr>
              <a:t>nenshi</a:t>
            </a:r>
            <a:r>
              <a:rPr lang="en-GB" altLang="ja-JP" sz="1100" dirty="0">
                <a:solidFill>
                  <a:schemeClr val="bg1"/>
                </a:solidFill>
                <a:latin typeface="Times New Roman" pitchFamily="18" charset="0"/>
              </a:rPr>
              <a:t> </a:t>
            </a:r>
            <a:r>
              <a:rPr lang="en-GB" altLang="ja-JP" sz="1100" dirty="0" err="1">
                <a:solidFill>
                  <a:schemeClr val="bg1"/>
                </a:solidFill>
                <a:latin typeface="Times New Roman" pitchFamily="18" charset="0"/>
              </a:rPr>
              <a:t>kara</a:t>
            </a:r>
            <a:r>
              <a:rPr lang="en-GB" altLang="ja-JP" sz="1100" dirty="0">
                <a:solidFill>
                  <a:schemeClr val="bg1"/>
                </a:solidFill>
                <a:latin typeface="Times New Roman" pitchFamily="18" charset="0"/>
              </a:rPr>
              <a:t> 21seiki </a:t>
            </a:r>
            <a:r>
              <a:rPr lang="en-GB" altLang="ja-JP" sz="1100" dirty="0" err="1">
                <a:solidFill>
                  <a:schemeClr val="bg1"/>
                </a:solidFill>
                <a:latin typeface="Times New Roman" pitchFamily="18" charset="0"/>
              </a:rPr>
              <a:t>sekaiwo</a:t>
            </a:r>
            <a:r>
              <a:rPr lang="en-GB" altLang="ja-JP" sz="1100" dirty="0">
                <a:solidFill>
                  <a:schemeClr val="bg1"/>
                </a:solidFill>
                <a:latin typeface="Times New Roman" pitchFamily="18" charset="0"/>
              </a:rPr>
              <a:t> </a:t>
            </a:r>
            <a:r>
              <a:rPr lang="en-GB" altLang="ja-JP" sz="1100" dirty="0" err="1">
                <a:solidFill>
                  <a:schemeClr val="bg1"/>
                </a:solidFill>
                <a:latin typeface="Times New Roman" pitchFamily="18" charset="0"/>
              </a:rPr>
              <a:t>kanngaeru</a:t>
            </a:r>
            <a:r>
              <a:rPr lang="en-GB" altLang="ja-JP" sz="1100" dirty="0" smtClean="0">
                <a:solidFill>
                  <a:schemeClr val="bg1"/>
                </a:solidFill>
                <a:latin typeface="Times New Roman" pitchFamily="18" charset="0"/>
              </a:rPr>
              <a:t>, La </a:t>
            </a:r>
            <a:r>
              <a:rPr lang="en-GB" altLang="ja-JP" sz="1100" dirty="0" err="1">
                <a:solidFill>
                  <a:schemeClr val="bg1"/>
                </a:solidFill>
                <a:latin typeface="Times New Roman" pitchFamily="18" charset="0"/>
              </a:rPr>
              <a:t>Prosperite</a:t>
            </a:r>
            <a:r>
              <a:rPr lang="en-GB" altLang="ja-JP" sz="1100" dirty="0">
                <a:solidFill>
                  <a:schemeClr val="bg1"/>
                </a:solidFill>
                <a:latin typeface="Times New Roman" pitchFamily="18" charset="0"/>
              </a:rPr>
              <a:t> du Vice: </a:t>
            </a:r>
            <a:r>
              <a:rPr lang="en-GB" altLang="ja-JP" sz="1100" dirty="0" err="1">
                <a:solidFill>
                  <a:schemeClr val="bg1"/>
                </a:solidFill>
                <a:latin typeface="Times New Roman" pitchFamily="18" charset="0"/>
              </a:rPr>
              <a:t>Une</a:t>
            </a:r>
            <a:r>
              <a:rPr lang="en-GB" altLang="ja-JP" sz="1100" dirty="0">
                <a:solidFill>
                  <a:schemeClr val="bg1"/>
                </a:solidFill>
                <a:latin typeface="Times New Roman" pitchFamily="18" charset="0"/>
              </a:rPr>
              <a:t> introduction (</a:t>
            </a:r>
            <a:r>
              <a:rPr lang="en-GB" altLang="ja-JP" sz="1100" dirty="0" err="1">
                <a:solidFill>
                  <a:schemeClr val="bg1"/>
                </a:solidFill>
                <a:latin typeface="Times New Roman" pitchFamily="18" charset="0"/>
              </a:rPr>
              <a:t>inquiete</a:t>
            </a:r>
            <a:r>
              <a:rPr lang="en-GB" altLang="ja-JP" sz="1100" dirty="0">
                <a:solidFill>
                  <a:schemeClr val="bg1"/>
                </a:solidFill>
                <a:latin typeface="Times New Roman" pitchFamily="18" charset="0"/>
              </a:rPr>
              <a:t>) a </a:t>
            </a:r>
            <a:r>
              <a:rPr lang="en-GB" altLang="ja-JP" sz="1100" dirty="0" err="1">
                <a:solidFill>
                  <a:schemeClr val="bg1"/>
                </a:solidFill>
                <a:latin typeface="Times New Roman" pitchFamily="18" charset="0"/>
              </a:rPr>
              <a:t>l’economie</a:t>
            </a:r>
            <a:r>
              <a:rPr lang="en-GB" altLang="ja-JP" sz="1100" dirty="0">
                <a:solidFill>
                  <a:schemeClr val="bg1"/>
                </a:solidFill>
                <a:latin typeface="Times New Roman" pitchFamily="18" charset="0"/>
              </a:rPr>
              <a:t>, </a:t>
            </a:r>
          </a:p>
          <a:p>
            <a:pPr>
              <a:spcBef>
                <a:spcPct val="0"/>
              </a:spcBef>
              <a:buClrTx/>
              <a:buSzTx/>
              <a:buFontTx/>
              <a:buNone/>
            </a:pPr>
            <a:r>
              <a:rPr lang="ja-JP" altLang="en-GB" sz="1100" dirty="0">
                <a:solidFill>
                  <a:schemeClr val="bg1"/>
                </a:solidFill>
                <a:latin typeface="Times New Roman" pitchFamily="18" charset="0"/>
              </a:rPr>
              <a:t>　　</a:t>
            </a:r>
            <a:r>
              <a:rPr lang="en-GB" altLang="ja-JP" sz="1100" dirty="0" smtClean="0">
                <a:solidFill>
                  <a:schemeClr val="bg1"/>
                </a:solidFill>
                <a:latin typeface="Times New Roman" pitchFamily="18" charset="0"/>
              </a:rPr>
              <a:t>Daniel </a:t>
            </a:r>
            <a:r>
              <a:rPr lang="en-GB" altLang="ja-JP" sz="1100" dirty="0">
                <a:solidFill>
                  <a:schemeClr val="bg1"/>
                </a:solidFill>
                <a:latin typeface="Times New Roman" pitchFamily="18" charset="0"/>
              </a:rPr>
              <a:t>Cohen. </a:t>
            </a:r>
            <a:r>
              <a:rPr lang="en-GB" altLang="ja-JP" sz="1100" dirty="0" err="1">
                <a:solidFill>
                  <a:schemeClr val="bg1"/>
                </a:solidFill>
                <a:latin typeface="Times New Roman" pitchFamily="18" charset="0"/>
              </a:rPr>
              <a:t>Sakuhinsha</a:t>
            </a:r>
            <a:r>
              <a:rPr lang="en-GB" altLang="ja-JP" sz="1100" dirty="0">
                <a:solidFill>
                  <a:schemeClr val="bg1"/>
                </a:solidFill>
                <a:latin typeface="Times New Roman" pitchFamily="18" charset="0"/>
              </a:rPr>
              <a:t>, 2013</a:t>
            </a:r>
            <a:r>
              <a:rPr lang="ja-JP" altLang="en-GB" sz="1100" dirty="0" err="1">
                <a:solidFill>
                  <a:schemeClr val="bg1"/>
                </a:solidFill>
                <a:latin typeface="Times New Roman" pitchFamily="18" charset="0"/>
              </a:rPr>
              <a:t>．</a:t>
            </a:r>
            <a:endParaRPr lang="ja-JP" altLang="en-GB" sz="1100" dirty="0">
              <a:solidFill>
                <a:schemeClr val="bg1"/>
              </a:solidFill>
              <a:latin typeface="Times New Roman" pitchFamily="18" charset="0"/>
            </a:endParaRPr>
          </a:p>
          <a:p>
            <a:pPr>
              <a:spcBef>
                <a:spcPct val="0"/>
              </a:spcBef>
              <a:buClrTx/>
              <a:buSzTx/>
              <a:buFontTx/>
              <a:buNone/>
            </a:pPr>
            <a:r>
              <a:rPr lang="en-GB" altLang="ja-JP" sz="1100" dirty="0" smtClean="0">
                <a:solidFill>
                  <a:schemeClr val="bg1"/>
                </a:solidFill>
                <a:latin typeface="Times New Roman" pitchFamily="18" charset="0"/>
              </a:rPr>
              <a:t>15</a:t>
            </a:r>
            <a:r>
              <a:rPr lang="ja-JP" altLang="en-GB" sz="1100" dirty="0">
                <a:solidFill>
                  <a:schemeClr val="bg1"/>
                </a:solidFill>
                <a:latin typeface="Times New Roman" pitchFamily="18" charset="0"/>
              </a:rPr>
              <a:t>）</a:t>
            </a:r>
            <a:r>
              <a:rPr lang="en-GB" altLang="ja-JP" sz="1100" dirty="0">
                <a:solidFill>
                  <a:schemeClr val="bg1"/>
                </a:solidFill>
                <a:latin typeface="Times New Roman" pitchFamily="18" charset="0"/>
              </a:rPr>
              <a:t>2100 </a:t>
            </a:r>
            <a:r>
              <a:rPr lang="en-GB" altLang="ja-JP" sz="1100" dirty="0" err="1">
                <a:solidFill>
                  <a:schemeClr val="bg1"/>
                </a:solidFill>
                <a:latin typeface="Times New Roman" pitchFamily="18" charset="0"/>
              </a:rPr>
              <a:t>nenno</a:t>
            </a:r>
            <a:r>
              <a:rPr lang="en-GB" altLang="ja-JP" sz="1100" dirty="0">
                <a:solidFill>
                  <a:schemeClr val="bg1"/>
                </a:solidFill>
                <a:latin typeface="Times New Roman" pitchFamily="18" charset="0"/>
              </a:rPr>
              <a:t> Kagaku </a:t>
            </a:r>
            <a:r>
              <a:rPr lang="en-GB" altLang="ja-JP" sz="1100" dirty="0" err="1">
                <a:solidFill>
                  <a:schemeClr val="bg1"/>
                </a:solidFill>
                <a:latin typeface="Times New Roman" pitchFamily="18" charset="0"/>
              </a:rPr>
              <a:t>raifu</a:t>
            </a:r>
            <a:r>
              <a:rPr lang="en-GB" altLang="ja-JP" sz="1100" dirty="0">
                <a:solidFill>
                  <a:schemeClr val="bg1"/>
                </a:solidFill>
                <a:latin typeface="Times New Roman" pitchFamily="18" charset="0"/>
              </a:rPr>
              <a:t>, Physics of the Future, </a:t>
            </a:r>
            <a:r>
              <a:rPr lang="en-GB" altLang="ja-JP" sz="1100" dirty="0" err="1">
                <a:solidFill>
                  <a:schemeClr val="bg1"/>
                </a:solidFill>
                <a:latin typeface="Times New Roman" pitchFamily="18" charset="0"/>
              </a:rPr>
              <a:t>Michio</a:t>
            </a:r>
            <a:r>
              <a:rPr lang="en-GB" altLang="ja-JP" sz="1100" dirty="0">
                <a:solidFill>
                  <a:schemeClr val="bg1"/>
                </a:solidFill>
                <a:latin typeface="Times New Roman" pitchFamily="18" charset="0"/>
              </a:rPr>
              <a:t> </a:t>
            </a:r>
            <a:r>
              <a:rPr lang="en-GB" altLang="ja-JP" sz="1100" dirty="0" err="1" smtClean="0">
                <a:solidFill>
                  <a:schemeClr val="bg1"/>
                </a:solidFill>
                <a:latin typeface="Times New Roman" pitchFamily="18" charset="0"/>
              </a:rPr>
              <a:t>Kaku</a:t>
            </a:r>
            <a:r>
              <a:rPr lang="en-GB" altLang="ja-JP" sz="1100" dirty="0" smtClean="0">
                <a:solidFill>
                  <a:schemeClr val="bg1"/>
                </a:solidFill>
                <a:latin typeface="Times New Roman" pitchFamily="18" charset="0"/>
              </a:rPr>
              <a:t>,</a:t>
            </a:r>
            <a:r>
              <a:rPr lang="ja-JP" altLang="en-US" sz="1100" dirty="0" smtClean="0">
                <a:solidFill>
                  <a:schemeClr val="bg1"/>
                </a:solidFill>
                <a:latin typeface="Times New Roman" pitchFamily="18" charset="0"/>
              </a:rPr>
              <a:t> </a:t>
            </a:r>
            <a:r>
              <a:rPr lang="en-US" altLang="ja-JP" sz="1100" dirty="0" smtClean="0">
                <a:solidFill>
                  <a:schemeClr val="bg1"/>
                </a:solidFill>
                <a:latin typeface="Times New Roman" pitchFamily="18" charset="0"/>
              </a:rPr>
              <a:t>N</a:t>
            </a:r>
            <a:r>
              <a:rPr lang="en-GB" altLang="ja-JP" sz="1100" dirty="0" smtClean="0">
                <a:solidFill>
                  <a:schemeClr val="bg1"/>
                </a:solidFill>
                <a:latin typeface="Times New Roman" pitchFamily="18" charset="0"/>
              </a:rPr>
              <a:t>HK </a:t>
            </a:r>
            <a:r>
              <a:rPr lang="en-GB" altLang="ja-JP" sz="1100" dirty="0">
                <a:solidFill>
                  <a:schemeClr val="bg1"/>
                </a:solidFill>
                <a:latin typeface="Times New Roman" pitchFamily="18" charset="0"/>
              </a:rPr>
              <a:t>Publishing, 2011</a:t>
            </a:r>
            <a:r>
              <a:rPr lang="ja-JP" altLang="en-GB" sz="1100" dirty="0" err="1">
                <a:solidFill>
                  <a:schemeClr val="bg1"/>
                </a:solidFill>
                <a:latin typeface="Times New Roman" pitchFamily="18" charset="0"/>
              </a:rPr>
              <a:t>．</a:t>
            </a:r>
            <a:endParaRPr lang="ja-JP" altLang="en-GB" sz="1100" dirty="0">
              <a:solidFill>
                <a:schemeClr val="bg1"/>
              </a:solidFill>
              <a:latin typeface="Times New Roman" pitchFamily="18" charset="0"/>
            </a:endParaRPr>
          </a:p>
          <a:p>
            <a:pPr>
              <a:spcBef>
                <a:spcPct val="0"/>
              </a:spcBef>
              <a:buClrTx/>
              <a:buSzTx/>
              <a:buFontTx/>
              <a:buNone/>
            </a:pPr>
            <a:r>
              <a:rPr lang="en-GB" altLang="ja-JP" sz="1100" dirty="0" smtClean="0">
                <a:solidFill>
                  <a:schemeClr val="bg1"/>
                </a:solidFill>
                <a:latin typeface="Times New Roman" pitchFamily="18" charset="0"/>
              </a:rPr>
              <a:t>16</a:t>
            </a:r>
            <a:r>
              <a:rPr lang="ja-JP" altLang="en-GB" sz="1100" dirty="0">
                <a:solidFill>
                  <a:schemeClr val="bg1"/>
                </a:solidFill>
                <a:latin typeface="Times New Roman" pitchFamily="18" charset="0"/>
              </a:rPr>
              <a:t>）</a:t>
            </a:r>
            <a:r>
              <a:rPr lang="en-GB" altLang="ja-JP" sz="1100" dirty="0">
                <a:solidFill>
                  <a:schemeClr val="bg1"/>
                </a:solidFill>
                <a:latin typeface="Times New Roman" pitchFamily="18" charset="0"/>
              </a:rPr>
              <a:t>100 </a:t>
            </a:r>
            <a:r>
              <a:rPr lang="en-GB" altLang="ja-JP" sz="1100" dirty="0" err="1">
                <a:solidFill>
                  <a:schemeClr val="bg1"/>
                </a:solidFill>
                <a:latin typeface="Times New Roman" pitchFamily="18" charset="0"/>
              </a:rPr>
              <a:t>nen</a:t>
            </a:r>
            <a:r>
              <a:rPr lang="en-GB" altLang="ja-JP" sz="1100" dirty="0">
                <a:solidFill>
                  <a:schemeClr val="bg1"/>
                </a:solidFill>
                <a:latin typeface="Times New Roman" pitchFamily="18" charset="0"/>
              </a:rPr>
              <a:t> </a:t>
            </a:r>
            <a:r>
              <a:rPr lang="en-GB" altLang="ja-JP" sz="1100" dirty="0" err="1">
                <a:solidFill>
                  <a:schemeClr val="bg1"/>
                </a:solidFill>
                <a:latin typeface="Times New Roman" pitchFamily="18" charset="0"/>
              </a:rPr>
              <a:t>Yosoku</a:t>
            </a:r>
            <a:r>
              <a:rPr lang="en-GB" altLang="ja-JP" sz="1100" dirty="0">
                <a:solidFill>
                  <a:schemeClr val="bg1"/>
                </a:solidFill>
                <a:latin typeface="Times New Roman" pitchFamily="18" charset="0"/>
              </a:rPr>
              <a:t>, The Next 100 years – a Forecast for the 21st Century</a:t>
            </a:r>
            <a:r>
              <a:rPr lang="en-GB" altLang="ja-JP" sz="1100" dirty="0" smtClean="0">
                <a:solidFill>
                  <a:schemeClr val="bg1"/>
                </a:solidFill>
                <a:latin typeface="Times New Roman" pitchFamily="18" charset="0"/>
              </a:rPr>
              <a:t>, George </a:t>
            </a:r>
            <a:r>
              <a:rPr lang="en-GB" altLang="ja-JP" sz="1100" dirty="0">
                <a:solidFill>
                  <a:schemeClr val="bg1"/>
                </a:solidFill>
                <a:latin typeface="Times New Roman" pitchFamily="18" charset="0"/>
              </a:rPr>
              <a:t>Friedman, Hayakawa </a:t>
            </a:r>
            <a:r>
              <a:rPr lang="en-GB" altLang="ja-JP" sz="1100" dirty="0" err="1">
                <a:solidFill>
                  <a:schemeClr val="bg1"/>
                </a:solidFill>
                <a:latin typeface="Times New Roman" pitchFamily="18" charset="0"/>
              </a:rPr>
              <a:t>Shobo</a:t>
            </a:r>
            <a:r>
              <a:rPr lang="en-GB" altLang="ja-JP" sz="1100" dirty="0">
                <a:solidFill>
                  <a:schemeClr val="bg1"/>
                </a:solidFill>
                <a:latin typeface="Times New Roman" pitchFamily="18" charset="0"/>
              </a:rPr>
              <a:t>, 2001</a:t>
            </a:r>
            <a:r>
              <a:rPr lang="ja-JP" altLang="en-GB" sz="1100" dirty="0" err="1">
                <a:solidFill>
                  <a:schemeClr val="bg1"/>
                </a:solidFill>
                <a:latin typeface="Times New Roman" pitchFamily="18" charset="0"/>
              </a:rPr>
              <a:t>．</a:t>
            </a:r>
            <a:r>
              <a:rPr lang="ja-JP" altLang="en-GB" sz="1100" dirty="0">
                <a:solidFill>
                  <a:schemeClr val="bg1"/>
                </a:solidFill>
                <a:latin typeface="Times New Roman" pitchFamily="18" charset="0"/>
              </a:rPr>
              <a:t>　</a:t>
            </a:r>
          </a:p>
          <a:p>
            <a:pPr>
              <a:spcBef>
                <a:spcPct val="0"/>
              </a:spcBef>
              <a:buClrTx/>
              <a:buSzTx/>
              <a:buFontTx/>
              <a:buNone/>
            </a:pPr>
            <a:r>
              <a:rPr lang="en-GB" altLang="ja-JP" sz="1100" dirty="0" smtClean="0">
                <a:solidFill>
                  <a:schemeClr val="bg1"/>
                </a:solidFill>
                <a:latin typeface="Times New Roman" pitchFamily="18" charset="0"/>
              </a:rPr>
              <a:t>17</a:t>
            </a:r>
            <a:r>
              <a:rPr lang="ja-JP" altLang="en-GB" sz="1100" dirty="0">
                <a:solidFill>
                  <a:schemeClr val="bg1"/>
                </a:solidFill>
                <a:latin typeface="Times New Roman" pitchFamily="18" charset="0"/>
              </a:rPr>
              <a:t>）</a:t>
            </a:r>
            <a:r>
              <a:rPr lang="en-GB" altLang="ja-JP" sz="1100" dirty="0" smtClean="0">
                <a:solidFill>
                  <a:schemeClr val="bg1"/>
                </a:solidFill>
                <a:latin typeface="Times New Roman" pitchFamily="18" charset="0"/>
              </a:rPr>
              <a:t>2052,</a:t>
            </a:r>
            <a:r>
              <a:rPr lang="ja-JP" altLang="en-US" sz="1100" dirty="0" smtClean="0">
                <a:solidFill>
                  <a:schemeClr val="bg1"/>
                </a:solidFill>
                <a:latin typeface="Times New Roman" pitchFamily="18" charset="0"/>
              </a:rPr>
              <a:t> </a:t>
            </a:r>
            <a:r>
              <a:rPr lang="en-GB" altLang="ja-JP" sz="1100" dirty="0" smtClean="0">
                <a:solidFill>
                  <a:schemeClr val="bg1"/>
                </a:solidFill>
                <a:latin typeface="Times New Roman" pitchFamily="18" charset="0"/>
              </a:rPr>
              <a:t>Jorgen </a:t>
            </a:r>
            <a:r>
              <a:rPr lang="en-GB" altLang="ja-JP" sz="1100" dirty="0">
                <a:solidFill>
                  <a:schemeClr val="bg1"/>
                </a:solidFill>
                <a:latin typeface="Times New Roman" pitchFamily="18" charset="0"/>
              </a:rPr>
              <a:t>Landers, Nikkei BP, 2012</a:t>
            </a:r>
            <a:r>
              <a:rPr lang="ja-JP" altLang="en-GB" sz="1100" dirty="0" err="1" smtClean="0">
                <a:solidFill>
                  <a:schemeClr val="bg1"/>
                </a:solidFill>
                <a:latin typeface="Times New Roman" pitchFamily="18" charset="0"/>
              </a:rPr>
              <a:t>．</a:t>
            </a:r>
            <a:endParaRPr lang="en-US" altLang="ja-JP" sz="1100" dirty="0" smtClean="0">
              <a:solidFill>
                <a:schemeClr val="bg1"/>
              </a:solidFill>
              <a:latin typeface="Times New Roman" pitchFamily="18" charset="0"/>
            </a:endParaRPr>
          </a:p>
          <a:p>
            <a:pPr>
              <a:spcBef>
                <a:spcPct val="0"/>
              </a:spcBef>
              <a:buClrTx/>
              <a:buSzTx/>
              <a:buFontTx/>
              <a:buNone/>
            </a:pPr>
            <a:r>
              <a:rPr lang="en-GB" altLang="ja-JP" sz="1100" dirty="0" smtClean="0">
                <a:solidFill>
                  <a:schemeClr val="bg1"/>
                </a:solidFill>
                <a:latin typeface="Times New Roman" pitchFamily="18" charset="0"/>
              </a:rPr>
              <a:t>18</a:t>
            </a:r>
            <a:r>
              <a:rPr lang="ja-JP" altLang="en-GB" sz="1100" dirty="0">
                <a:solidFill>
                  <a:schemeClr val="bg1"/>
                </a:solidFill>
                <a:latin typeface="Times New Roman" pitchFamily="18" charset="0"/>
              </a:rPr>
              <a:t>）</a:t>
            </a:r>
            <a:r>
              <a:rPr lang="en-GB" altLang="ja-JP" sz="1100" dirty="0">
                <a:solidFill>
                  <a:schemeClr val="bg1"/>
                </a:solidFill>
                <a:latin typeface="Times New Roman" pitchFamily="18" charset="0"/>
              </a:rPr>
              <a:t>2050 </a:t>
            </a:r>
            <a:r>
              <a:rPr lang="en-GB" altLang="ja-JP" sz="1100" dirty="0" err="1">
                <a:solidFill>
                  <a:schemeClr val="bg1"/>
                </a:solidFill>
                <a:latin typeface="Times New Roman" pitchFamily="18" charset="0"/>
              </a:rPr>
              <a:t>nen</a:t>
            </a:r>
            <a:r>
              <a:rPr lang="en-GB" altLang="ja-JP" sz="1100" dirty="0">
                <a:solidFill>
                  <a:schemeClr val="bg1"/>
                </a:solidFill>
                <a:latin typeface="Times New Roman" pitchFamily="18" charset="0"/>
              </a:rPr>
              <a:t> no </a:t>
            </a:r>
            <a:r>
              <a:rPr lang="en-GB" altLang="ja-JP" sz="1100" dirty="0" err="1">
                <a:solidFill>
                  <a:schemeClr val="bg1"/>
                </a:solidFill>
                <a:latin typeface="Times New Roman" pitchFamily="18" charset="0"/>
              </a:rPr>
              <a:t>Sekaichizu</a:t>
            </a:r>
            <a:r>
              <a:rPr lang="en-GB" altLang="ja-JP" sz="1100" dirty="0">
                <a:solidFill>
                  <a:schemeClr val="bg1"/>
                </a:solidFill>
                <a:latin typeface="Times New Roman" pitchFamily="18" charset="0"/>
              </a:rPr>
              <a:t>,  A World Map in 2050,  Laurence </a:t>
            </a:r>
            <a:r>
              <a:rPr lang="en-GB" altLang="ja-JP" sz="1100" dirty="0" err="1" smtClean="0">
                <a:solidFill>
                  <a:schemeClr val="bg1"/>
                </a:solidFill>
                <a:latin typeface="Times New Roman" pitchFamily="18" charset="0"/>
              </a:rPr>
              <a:t>C.Smith</a:t>
            </a:r>
            <a:r>
              <a:rPr lang="en-GB" altLang="ja-JP" sz="1100" dirty="0" smtClean="0">
                <a:solidFill>
                  <a:schemeClr val="bg1"/>
                </a:solidFill>
                <a:latin typeface="Times New Roman" pitchFamily="18" charset="0"/>
              </a:rPr>
              <a:t>, NHK</a:t>
            </a:r>
            <a:r>
              <a:rPr lang="ja-JP" altLang="en-GB" sz="1100" dirty="0">
                <a:solidFill>
                  <a:schemeClr val="bg1"/>
                </a:solidFill>
                <a:latin typeface="Times New Roman" pitchFamily="18" charset="0"/>
              </a:rPr>
              <a:t>　</a:t>
            </a:r>
            <a:r>
              <a:rPr lang="en-GB" altLang="ja-JP" sz="1100" dirty="0">
                <a:solidFill>
                  <a:schemeClr val="bg1"/>
                </a:solidFill>
                <a:latin typeface="Times New Roman" pitchFamily="18" charset="0"/>
              </a:rPr>
              <a:t>Publishing, 2013.</a:t>
            </a:r>
          </a:p>
          <a:p>
            <a:pPr>
              <a:spcBef>
                <a:spcPct val="0"/>
              </a:spcBef>
              <a:buClrTx/>
              <a:buSzTx/>
              <a:buFontTx/>
              <a:buNone/>
            </a:pPr>
            <a:r>
              <a:rPr lang="en-GB" altLang="ja-JP" sz="1100" dirty="0">
                <a:solidFill>
                  <a:schemeClr val="bg1"/>
                </a:solidFill>
                <a:latin typeface="Times New Roman" pitchFamily="18" charset="0"/>
              </a:rPr>
              <a:t>19</a:t>
            </a:r>
            <a:r>
              <a:rPr lang="ja-JP" altLang="en-GB" sz="1100" dirty="0">
                <a:solidFill>
                  <a:schemeClr val="bg1"/>
                </a:solidFill>
                <a:latin typeface="Times New Roman" pitchFamily="18" charset="0"/>
              </a:rPr>
              <a:t>）</a:t>
            </a:r>
            <a:r>
              <a:rPr lang="en-GB" altLang="ja-JP" sz="1100" dirty="0" smtClean="0">
                <a:solidFill>
                  <a:schemeClr val="bg1"/>
                </a:solidFill>
                <a:latin typeface="Times New Roman" pitchFamily="18" charset="0"/>
              </a:rPr>
              <a:t>2050 </a:t>
            </a:r>
            <a:r>
              <a:rPr lang="en-GB" altLang="ja-JP" sz="1100" dirty="0" err="1">
                <a:solidFill>
                  <a:schemeClr val="bg1"/>
                </a:solidFill>
                <a:latin typeface="Times New Roman" pitchFamily="18" charset="0"/>
              </a:rPr>
              <a:t>nen</a:t>
            </a:r>
            <a:r>
              <a:rPr lang="en-GB" altLang="ja-JP" sz="1100" dirty="0">
                <a:solidFill>
                  <a:schemeClr val="bg1"/>
                </a:solidFill>
                <a:latin typeface="Times New Roman" pitchFamily="18" charset="0"/>
              </a:rPr>
              <a:t> no </a:t>
            </a:r>
            <a:r>
              <a:rPr lang="en-GB" altLang="ja-JP" sz="1100" dirty="0" err="1">
                <a:solidFill>
                  <a:schemeClr val="bg1"/>
                </a:solidFill>
                <a:latin typeface="Times New Roman" pitchFamily="18" charset="0"/>
              </a:rPr>
              <a:t>Sekai</a:t>
            </a:r>
            <a:r>
              <a:rPr lang="en-GB" altLang="ja-JP" sz="1100" dirty="0">
                <a:solidFill>
                  <a:schemeClr val="bg1"/>
                </a:solidFill>
                <a:latin typeface="Times New Roman" pitchFamily="18" charset="0"/>
              </a:rPr>
              <a:t>, </a:t>
            </a:r>
            <a:r>
              <a:rPr lang="en-GB" altLang="ja-JP" sz="1100" dirty="0" err="1">
                <a:solidFill>
                  <a:schemeClr val="bg1"/>
                </a:solidFill>
                <a:latin typeface="Times New Roman" pitchFamily="18" charset="0"/>
              </a:rPr>
              <a:t>Megachange</a:t>
            </a:r>
            <a:r>
              <a:rPr lang="ja-JP" altLang="en-GB" sz="1100" dirty="0" err="1">
                <a:solidFill>
                  <a:schemeClr val="bg1"/>
                </a:solidFill>
                <a:latin typeface="Times New Roman" pitchFamily="18" charset="0"/>
              </a:rPr>
              <a:t>、</a:t>
            </a:r>
            <a:r>
              <a:rPr lang="en-GB" altLang="ja-JP" sz="1100" dirty="0">
                <a:solidFill>
                  <a:schemeClr val="bg1"/>
                </a:solidFill>
                <a:latin typeface="Times New Roman" pitchFamily="18" charset="0"/>
              </a:rPr>
              <a:t>The World in 2050</a:t>
            </a:r>
            <a:r>
              <a:rPr lang="ja-JP" altLang="en-GB" sz="1100" dirty="0" err="1">
                <a:solidFill>
                  <a:schemeClr val="bg1"/>
                </a:solidFill>
                <a:latin typeface="Times New Roman" pitchFamily="18" charset="0"/>
              </a:rPr>
              <a:t>、</a:t>
            </a:r>
            <a:r>
              <a:rPr lang="en-GB" altLang="ja-JP" sz="1100" dirty="0">
                <a:solidFill>
                  <a:schemeClr val="bg1"/>
                </a:solidFill>
                <a:latin typeface="Times New Roman" pitchFamily="18" charset="0"/>
              </a:rPr>
              <a:t>The Economist</a:t>
            </a:r>
            <a:r>
              <a:rPr lang="en-GB" altLang="ja-JP" sz="1100" dirty="0" smtClean="0">
                <a:solidFill>
                  <a:schemeClr val="bg1"/>
                </a:solidFill>
                <a:latin typeface="Times New Roman" pitchFamily="18" charset="0"/>
              </a:rPr>
              <a:t>, </a:t>
            </a:r>
            <a:r>
              <a:rPr lang="en-GB" altLang="ja-JP" sz="1100" dirty="0" err="1" smtClean="0">
                <a:solidFill>
                  <a:schemeClr val="bg1"/>
                </a:solidFill>
                <a:latin typeface="Times New Roman" pitchFamily="18" charset="0"/>
              </a:rPr>
              <a:t>Bungei</a:t>
            </a:r>
            <a:r>
              <a:rPr lang="en-GB" altLang="ja-JP" sz="1100" dirty="0" smtClean="0">
                <a:solidFill>
                  <a:schemeClr val="bg1"/>
                </a:solidFill>
                <a:latin typeface="Times New Roman" pitchFamily="18" charset="0"/>
              </a:rPr>
              <a:t> </a:t>
            </a:r>
            <a:r>
              <a:rPr lang="en-GB" altLang="ja-JP" sz="1100" dirty="0" err="1">
                <a:solidFill>
                  <a:schemeClr val="bg1"/>
                </a:solidFill>
                <a:latin typeface="Times New Roman" pitchFamily="18" charset="0"/>
              </a:rPr>
              <a:t>Shunjusha</a:t>
            </a:r>
            <a:r>
              <a:rPr lang="ja-JP" altLang="en-GB" sz="1100" dirty="0" err="1">
                <a:solidFill>
                  <a:schemeClr val="bg1"/>
                </a:solidFill>
                <a:latin typeface="Times New Roman" pitchFamily="18" charset="0"/>
              </a:rPr>
              <a:t>、</a:t>
            </a:r>
            <a:r>
              <a:rPr lang="en-GB" altLang="ja-JP" sz="1100" dirty="0">
                <a:solidFill>
                  <a:schemeClr val="bg1"/>
                </a:solidFill>
                <a:latin typeface="Times New Roman" pitchFamily="18" charset="0"/>
              </a:rPr>
              <a:t>2012</a:t>
            </a:r>
            <a:r>
              <a:rPr lang="ja-JP" altLang="en-GB" sz="1100" dirty="0" err="1">
                <a:solidFill>
                  <a:schemeClr val="bg1"/>
                </a:solidFill>
                <a:latin typeface="Times New Roman" pitchFamily="18" charset="0"/>
              </a:rPr>
              <a:t>．</a:t>
            </a:r>
            <a:endParaRPr lang="ja-JP" altLang="en-GB" sz="1100" dirty="0">
              <a:solidFill>
                <a:schemeClr val="bg1"/>
              </a:solidFill>
              <a:latin typeface="Times New Roman" pitchFamily="18" charset="0"/>
            </a:endParaRPr>
          </a:p>
          <a:p>
            <a:pPr>
              <a:spcBef>
                <a:spcPct val="0"/>
              </a:spcBef>
              <a:buClrTx/>
              <a:buSzTx/>
              <a:buFontTx/>
              <a:buNone/>
            </a:pPr>
            <a:r>
              <a:rPr lang="en-GB" altLang="ja-JP" sz="1100" dirty="0">
                <a:solidFill>
                  <a:schemeClr val="bg1"/>
                </a:solidFill>
                <a:latin typeface="Times New Roman" pitchFamily="18" charset="0"/>
              </a:rPr>
              <a:t>20</a:t>
            </a:r>
            <a:r>
              <a:rPr lang="ja-JP" altLang="en-GB" sz="1100" dirty="0">
                <a:solidFill>
                  <a:schemeClr val="bg1"/>
                </a:solidFill>
                <a:latin typeface="Times New Roman" pitchFamily="18" charset="0"/>
              </a:rPr>
              <a:t>）</a:t>
            </a:r>
            <a:r>
              <a:rPr lang="en-GB" altLang="ja-JP" sz="1100" dirty="0">
                <a:solidFill>
                  <a:schemeClr val="bg1"/>
                </a:solidFill>
                <a:latin typeface="Times New Roman" pitchFamily="18" charset="0"/>
              </a:rPr>
              <a:t>2030 </a:t>
            </a:r>
            <a:r>
              <a:rPr lang="en-GB" altLang="ja-JP" sz="1100" dirty="0" err="1">
                <a:solidFill>
                  <a:schemeClr val="bg1"/>
                </a:solidFill>
                <a:latin typeface="Times New Roman" pitchFamily="18" charset="0"/>
              </a:rPr>
              <a:t>nen</a:t>
            </a:r>
            <a:r>
              <a:rPr lang="en-GB" altLang="ja-JP" sz="1100" dirty="0">
                <a:solidFill>
                  <a:schemeClr val="bg1"/>
                </a:solidFill>
                <a:latin typeface="Times New Roman" pitchFamily="18" charset="0"/>
              </a:rPr>
              <a:t> </a:t>
            </a:r>
            <a:r>
              <a:rPr lang="en-GB" altLang="ja-JP" sz="1100" dirty="0" err="1">
                <a:solidFill>
                  <a:schemeClr val="bg1"/>
                </a:solidFill>
                <a:latin typeface="Times New Roman" pitchFamily="18" charset="0"/>
              </a:rPr>
              <a:t>Sekaiwa</a:t>
            </a:r>
            <a:r>
              <a:rPr lang="en-GB" altLang="ja-JP" sz="1100" dirty="0">
                <a:solidFill>
                  <a:schemeClr val="bg1"/>
                </a:solidFill>
                <a:latin typeface="Times New Roman" pitchFamily="18" charset="0"/>
              </a:rPr>
              <a:t> Kou </a:t>
            </a:r>
            <a:r>
              <a:rPr lang="en-GB" altLang="ja-JP" sz="1100" dirty="0" err="1">
                <a:solidFill>
                  <a:schemeClr val="bg1"/>
                </a:solidFill>
                <a:latin typeface="Times New Roman" pitchFamily="18" charset="0"/>
              </a:rPr>
              <a:t>kawaru</a:t>
            </a:r>
            <a:r>
              <a:rPr lang="en-GB" altLang="ja-JP" sz="1100" dirty="0">
                <a:solidFill>
                  <a:schemeClr val="bg1"/>
                </a:solidFill>
                <a:latin typeface="Times New Roman" pitchFamily="18" charset="0"/>
              </a:rPr>
              <a:t>, Global Trends 2030, National Intelligence Council, Kodansha, 2013</a:t>
            </a:r>
          </a:p>
          <a:p>
            <a:pPr>
              <a:spcBef>
                <a:spcPct val="0"/>
              </a:spcBef>
              <a:buClrTx/>
              <a:buSzTx/>
              <a:buFontTx/>
              <a:buNone/>
            </a:pPr>
            <a:r>
              <a:rPr lang="en-GB" altLang="ja-JP" sz="1100" dirty="0" smtClean="0">
                <a:solidFill>
                  <a:schemeClr val="bg1"/>
                </a:solidFill>
                <a:latin typeface="Times New Roman" pitchFamily="18" charset="0"/>
              </a:rPr>
              <a:t>21</a:t>
            </a:r>
            <a:r>
              <a:rPr lang="ja-JP" altLang="en-GB" sz="1100" dirty="0">
                <a:solidFill>
                  <a:schemeClr val="bg1"/>
                </a:solidFill>
                <a:latin typeface="Times New Roman" pitchFamily="18" charset="0"/>
              </a:rPr>
              <a:t>） </a:t>
            </a:r>
            <a:r>
              <a:rPr lang="en-GB" altLang="ja-JP" sz="1100" dirty="0" err="1">
                <a:solidFill>
                  <a:schemeClr val="bg1"/>
                </a:solidFill>
                <a:latin typeface="Times New Roman" pitchFamily="18" charset="0"/>
              </a:rPr>
              <a:t>Gekido</a:t>
            </a:r>
            <a:r>
              <a:rPr lang="en-GB" altLang="ja-JP" sz="1100" dirty="0">
                <a:solidFill>
                  <a:schemeClr val="bg1"/>
                </a:solidFill>
                <a:latin typeface="Times New Roman" pitchFamily="18" charset="0"/>
              </a:rPr>
              <a:t> </a:t>
            </a:r>
            <a:r>
              <a:rPr lang="en-GB" altLang="ja-JP" sz="1100" dirty="0" err="1">
                <a:solidFill>
                  <a:schemeClr val="bg1"/>
                </a:solidFill>
                <a:latin typeface="Times New Roman" pitchFamily="18" charset="0"/>
              </a:rPr>
              <a:t>yosoku</a:t>
            </a:r>
            <a:r>
              <a:rPr lang="en-GB" altLang="ja-JP" sz="1100" dirty="0">
                <a:solidFill>
                  <a:schemeClr val="bg1"/>
                </a:solidFill>
                <a:latin typeface="Times New Roman" pitchFamily="18" charset="0"/>
              </a:rPr>
              <a:t>, The Next Decade</a:t>
            </a:r>
            <a:r>
              <a:rPr lang="ja-JP" altLang="en-GB" sz="1100" dirty="0" err="1">
                <a:solidFill>
                  <a:schemeClr val="bg1"/>
                </a:solidFill>
                <a:latin typeface="Times New Roman" pitchFamily="18" charset="0"/>
              </a:rPr>
              <a:t>、</a:t>
            </a:r>
            <a:r>
              <a:rPr lang="en-GB" altLang="ja-JP" sz="1100" dirty="0">
                <a:solidFill>
                  <a:schemeClr val="bg1"/>
                </a:solidFill>
                <a:latin typeface="Times New Roman" pitchFamily="18" charset="0"/>
              </a:rPr>
              <a:t>George Friedman, Hayakawa </a:t>
            </a:r>
            <a:r>
              <a:rPr lang="en-GB" altLang="ja-JP" sz="1100" dirty="0" err="1">
                <a:solidFill>
                  <a:schemeClr val="bg1"/>
                </a:solidFill>
                <a:latin typeface="Times New Roman" pitchFamily="18" charset="0"/>
              </a:rPr>
              <a:t>Shobo</a:t>
            </a:r>
            <a:r>
              <a:rPr lang="ja-JP" altLang="en-GB" sz="1100" dirty="0" err="1">
                <a:solidFill>
                  <a:schemeClr val="bg1"/>
                </a:solidFill>
                <a:latin typeface="Times New Roman" pitchFamily="18" charset="0"/>
              </a:rPr>
              <a:t>、</a:t>
            </a:r>
            <a:r>
              <a:rPr lang="en-GB" altLang="ja-JP" sz="1100" dirty="0">
                <a:solidFill>
                  <a:schemeClr val="bg1"/>
                </a:solidFill>
                <a:latin typeface="Times New Roman" pitchFamily="18" charset="0"/>
              </a:rPr>
              <a:t>2011</a:t>
            </a:r>
            <a:r>
              <a:rPr lang="ja-JP" altLang="en-GB" sz="1100" dirty="0" err="1">
                <a:solidFill>
                  <a:schemeClr val="bg1"/>
                </a:solidFill>
                <a:latin typeface="Times New Roman" pitchFamily="18" charset="0"/>
              </a:rPr>
              <a:t>．</a:t>
            </a:r>
            <a:endParaRPr lang="ja-JP" altLang="en-GB" sz="1100" dirty="0">
              <a:solidFill>
                <a:schemeClr val="bg1"/>
              </a:solidFill>
              <a:latin typeface="Times New Roman" pitchFamily="18" charset="0"/>
            </a:endParaRPr>
          </a:p>
          <a:p>
            <a:pPr>
              <a:spcBef>
                <a:spcPct val="0"/>
              </a:spcBef>
              <a:buClrTx/>
              <a:buSzTx/>
              <a:buFontTx/>
              <a:buNone/>
            </a:pPr>
            <a:r>
              <a:rPr lang="en-GB" altLang="ja-JP" sz="1100" dirty="0" smtClean="0">
                <a:solidFill>
                  <a:schemeClr val="bg1"/>
                </a:solidFill>
                <a:latin typeface="Times New Roman" pitchFamily="18" charset="0"/>
              </a:rPr>
              <a:t>22</a:t>
            </a:r>
            <a:r>
              <a:rPr lang="ja-JP" altLang="en-GB" sz="1100" dirty="0">
                <a:solidFill>
                  <a:schemeClr val="bg1"/>
                </a:solidFill>
                <a:latin typeface="Times New Roman" pitchFamily="18" charset="0"/>
              </a:rPr>
              <a:t>） </a:t>
            </a:r>
            <a:r>
              <a:rPr lang="en-GB" altLang="ja-JP" sz="1100" dirty="0" err="1">
                <a:solidFill>
                  <a:schemeClr val="bg1"/>
                </a:solidFill>
                <a:latin typeface="Times New Roman" pitchFamily="18" charset="0"/>
              </a:rPr>
              <a:t>Bureikuauto</a:t>
            </a:r>
            <a:r>
              <a:rPr lang="en-GB" altLang="ja-JP" sz="1100" dirty="0">
                <a:solidFill>
                  <a:schemeClr val="bg1"/>
                </a:solidFill>
                <a:latin typeface="Times New Roman" pitchFamily="18" charset="0"/>
              </a:rPr>
              <a:t> </a:t>
            </a:r>
            <a:r>
              <a:rPr lang="en-GB" altLang="ja-JP" sz="1100" dirty="0" err="1">
                <a:solidFill>
                  <a:schemeClr val="bg1"/>
                </a:solidFill>
                <a:latin typeface="Times New Roman" pitchFamily="18" charset="0"/>
              </a:rPr>
              <a:t>neishonzu</a:t>
            </a:r>
            <a:r>
              <a:rPr lang="en-GB" altLang="ja-JP" sz="1100" dirty="0">
                <a:solidFill>
                  <a:schemeClr val="bg1"/>
                </a:solidFill>
                <a:latin typeface="Times New Roman" pitchFamily="18" charset="0"/>
              </a:rPr>
              <a:t>,  Breakout Nations,</a:t>
            </a:r>
            <a:r>
              <a:rPr lang="ja-JP" altLang="en-GB" sz="1100" dirty="0">
                <a:solidFill>
                  <a:schemeClr val="bg1"/>
                </a:solidFill>
                <a:latin typeface="Times New Roman" pitchFamily="18" charset="0"/>
              </a:rPr>
              <a:t>　</a:t>
            </a:r>
            <a:r>
              <a:rPr lang="en-GB" altLang="ja-JP" sz="1100" dirty="0">
                <a:solidFill>
                  <a:schemeClr val="bg1"/>
                </a:solidFill>
                <a:latin typeface="Times New Roman" pitchFamily="18" charset="0"/>
              </a:rPr>
              <a:t>Lucia</a:t>
            </a:r>
            <a:r>
              <a:rPr lang="ja-JP" altLang="en-GB" sz="1100" dirty="0">
                <a:solidFill>
                  <a:schemeClr val="bg1"/>
                </a:solidFill>
                <a:latin typeface="Times New Roman" pitchFamily="18" charset="0"/>
              </a:rPr>
              <a:t>　</a:t>
            </a:r>
            <a:r>
              <a:rPr lang="en-GB" altLang="ja-JP" sz="1100" dirty="0">
                <a:solidFill>
                  <a:schemeClr val="bg1"/>
                </a:solidFill>
                <a:latin typeface="Times New Roman" pitchFamily="18" charset="0"/>
              </a:rPr>
              <a:t>Sharma, </a:t>
            </a:r>
            <a:r>
              <a:rPr lang="en-GB" altLang="ja-JP" sz="1100" dirty="0" smtClean="0">
                <a:solidFill>
                  <a:schemeClr val="bg1"/>
                </a:solidFill>
                <a:latin typeface="Times New Roman" pitchFamily="18" charset="0"/>
              </a:rPr>
              <a:t>Hayakawa</a:t>
            </a:r>
            <a:r>
              <a:rPr lang="ja-JP" altLang="en-GB" sz="1100" dirty="0">
                <a:solidFill>
                  <a:schemeClr val="bg1"/>
                </a:solidFill>
                <a:latin typeface="Times New Roman" pitchFamily="18" charset="0"/>
              </a:rPr>
              <a:t>　</a:t>
            </a:r>
            <a:r>
              <a:rPr lang="en-GB" altLang="ja-JP" sz="1100" dirty="0" err="1">
                <a:solidFill>
                  <a:schemeClr val="bg1"/>
                </a:solidFill>
                <a:latin typeface="Times New Roman" pitchFamily="18" charset="0"/>
              </a:rPr>
              <a:t>Shobo</a:t>
            </a:r>
            <a:r>
              <a:rPr lang="en-GB" altLang="ja-JP" sz="1100" dirty="0">
                <a:solidFill>
                  <a:schemeClr val="bg1"/>
                </a:solidFill>
                <a:latin typeface="Times New Roman" pitchFamily="18" charset="0"/>
              </a:rPr>
              <a:t>, 2013.</a:t>
            </a:r>
          </a:p>
          <a:p>
            <a:pPr>
              <a:spcBef>
                <a:spcPct val="0"/>
              </a:spcBef>
              <a:buClrTx/>
              <a:buSzTx/>
              <a:buFontTx/>
              <a:buNone/>
            </a:pPr>
            <a:r>
              <a:rPr lang="en-GB" altLang="ja-JP" sz="1100" dirty="0">
                <a:solidFill>
                  <a:schemeClr val="bg1"/>
                </a:solidFill>
                <a:latin typeface="Times New Roman" pitchFamily="18" charset="0"/>
              </a:rPr>
              <a:t>23</a:t>
            </a:r>
            <a:r>
              <a:rPr lang="ja-JP" altLang="en-GB" sz="1100" dirty="0">
                <a:solidFill>
                  <a:schemeClr val="bg1"/>
                </a:solidFill>
                <a:latin typeface="Times New Roman" pitchFamily="18" charset="0"/>
              </a:rPr>
              <a:t>） </a:t>
            </a:r>
            <a:r>
              <a:rPr lang="en-GB" altLang="ja-JP" sz="1100" dirty="0" err="1">
                <a:solidFill>
                  <a:schemeClr val="bg1"/>
                </a:solidFill>
                <a:latin typeface="Times New Roman" pitchFamily="18" charset="0"/>
              </a:rPr>
              <a:t>Tsugino</a:t>
            </a:r>
            <a:r>
              <a:rPr lang="en-GB" altLang="ja-JP" sz="1100" dirty="0">
                <a:solidFill>
                  <a:schemeClr val="bg1"/>
                </a:solidFill>
                <a:latin typeface="Times New Roman" pitchFamily="18" charset="0"/>
              </a:rPr>
              <a:t> </a:t>
            </a:r>
            <a:r>
              <a:rPr lang="en-GB" altLang="ja-JP" sz="1100" dirty="0" err="1">
                <a:solidFill>
                  <a:schemeClr val="bg1"/>
                </a:solidFill>
                <a:latin typeface="Times New Roman" pitchFamily="18" charset="0"/>
              </a:rPr>
              <a:t>Kyodai</a:t>
            </a:r>
            <a:r>
              <a:rPr lang="en-GB" altLang="ja-JP" sz="1100" dirty="0">
                <a:solidFill>
                  <a:schemeClr val="bg1"/>
                </a:solidFill>
                <a:latin typeface="Times New Roman" pitchFamily="18" charset="0"/>
              </a:rPr>
              <a:t> </a:t>
            </a:r>
            <a:r>
              <a:rPr lang="en-GB" altLang="ja-JP" sz="1100" dirty="0" err="1">
                <a:solidFill>
                  <a:schemeClr val="bg1"/>
                </a:solidFill>
                <a:latin typeface="Times New Roman" pitchFamily="18" charset="0"/>
              </a:rPr>
              <a:t>Torendo</a:t>
            </a:r>
            <a:r>
              <a:rPr lang="en-GB" altLang="ja-JP" sz="1100" dirty="0">
                <a:solidFill>
                  <a:schemeClr val="bg1"/>
                </a:solidFill>
                <a:latin typeface="Times New Roman" pitchFamily="18" charset="0"/>
              </a:rPr>
              <a:t>, The Next Mega Trend, Takashi  </a:t>
            </a:r>
            <a:r>
              <a:rPr lang="en-GB" altLang="ja-JP" sz="1100" dirty="0" err="1">
                <a:solidFill>
                  <a:schemeClr val="bg1"/>
                </a:solidFill>
                <a:latin typeface="Times New Roman" pitchFamily="18" charset="0"/>
              </a:rPr>
              <a:t>Asai</a:t>
            </a:r>
            <a:r>
              <a:rPr lang="en-GB" altLang="ja-JP" sz="1100" dirty="0">
                <a:solidFill>
                  <a:schemeClr val="bg1"/>
                </a:solidFill>
                <a:latin typeface="Times New Roman" pitchFamily="18" charset="0"/>
              </a:rPr>
              <a:t>, PHP,</a:t>
            </a:r>
            <a:r>
              <a:rPr lang="ja-JP" altLang="en-GB" sz="1100" dirty="0">
                <a:solidFill>
                  <a:schemeClr val="bg1"/>
                </a:solidFill>
                <a:latin typeface="Times New Roman" pitchFamily="18" charset="0"/>
              </a:rPr>
              <a:t>　</a:t>
            </a:r>
            <a:r>
              <a:rPr lang="en-GB" altLang="ja-JP" sz="1100" dirty="0">
                <a:solidFill>
                  <a:schemeClr val="bg1"/>
                </a:solidFill>
                <a:latin typeface="Times New Roman" pitchFamily="18" charset="0"/>
              </a:rPr>
              <a:t>2013.</a:t>
            </a:r>
          </a:p>
          <a:p>
            <a:pPr>
              <a:spcBef>
                <a:spcPct val="0"/>
              </a:spcBef>
              <a:buClrTx/>
              <a:buSzTx/>
              <a:buFontTx/>
              <a:buNone/>
            </a:pPr>
            <a:r>
              <a:rPr lang="en-GB" altLang="ja-JP" sz="1100" dirty="0">
                <a:solidFill>
                  <a:schemeClr val="bg1"/>
                </a:solidFill>
                <a:latin typeface="Times New Roman" pitchFamily="18" charset="0"/>
              </a:rPr>
              <a:t>24</a:t>
            </a:r>
            <a:r>
              <a:rPr lang="ja-JP" altLang="en-GB" sz="1100" dirty="0">
                <a:solidFill>
                  <a:schemeClr val="bg1"/>
                </a:solidFill>
                <a:latin typeface="Times New Roman" pitchFamily="18" charset="0"/>
              </a:rPr>
              <a:t>） </a:t>
            </a:r>
            <a:r>
              <a:rPr lang="en-GB" altLang="ja-JP" sz="1100" dirty="0">
                <a:solidFill>
                  <a:schemeClr val="bg1"/>
                </a:solidFill>
                <a:latin typeface="Times New Roman" pitchFamily="18" charset="0"/>
              </a:rPr>
              <a:t>Competing for the future, Gary Hamel &amp; others, Harvard BS Press, 1994</a:t>
            </a:r>
            <a:r>
              <a:rPr lang="ja-JP" altLang="en-GB" sz="1100" dirty="0" err="1">
                <a:solidFill>
                  <a:schemeClr val="bg1"/>
                </a:solidFill>
                <a:latin typeface="Times New Roman" pitchFamily="18" charset="0"/>
              </a:rPr>
              <a:t>．</a:t>
            </a:r>
            <a:endParaRPr lang="ja-JP" altLang="en-GB" sz="1100" dirty="0">
              <a:solidFill>
                <a:schemeClr val="bg1"/>
              </a:solidFill>
              <a:latin typeface="Times New Roman" pitchFamily="18" charset="0"/>
            </a:endParaRPr>
          </a:p>
          <a:p>
            <a:pPr>
              <a:spcBef>
                <a:spcPct val="0"/>
              </a:spcBef>
              <a:buClrTx/>
              <a:buSzTx/>
              <a:buFontTx/>
              <a:buNone/>
            </a:pPr>
            <a:r>
              <a:rPr lang="en-GB" altLang="ja-JP" sz="1100" dirty="0">
                <a:solidFill>
                  <a:schemeClr val="bg1"/>
                </a:solidFill>
                <a:latin typeface="Times New Roman" pitchFamily="18" charset="0"/>
              </a:rPr>
              <a:t>25</a:t>
            </a:r>
            <a:r>
              <a:rPr lang="ja-JP" altLang="en-GB" sz="1100" dirty="0">
                <a:solidFill>
                  <a:schemeClr val="bg1"/>
                </a:solidFill>
                <a:latin typeface="Times New Roman" pitchFamily="18" charset="0"/>
              </a:rPr>
              <a:t>） </a:t>
            </a:r>
            <a:r>
              <a:rPr lang="en-GB" altLang="ja-JP" sz="1100" dirty="0">
                <a:solidFill>
                  <a:schemeClr val="bg1"/>
                </a:solidFill>
                <a:latin typeface="Times New Roman" pitchFamily="18" charset="0"/>
              </a:rPr>
              <a:t>Seeing What's Next,  Clayton Christensen, Harvard BS Press, 2004</a:t>
            </a:r>
            <a:r>
              <a:rPr lang="ja-JP" altLang="en-GB" sz="1100" dirty="0" err="1">
                <a:solidFill>
                  <a:schemeClr val="bg1"/>
                </a:solidFill>
                <a:latin typeface="Times New Roman" pitchFamily="18" charset="0"/>
              </a:rPr>
              <a:t>．</a:t>
            </a:r>
            <a:endParaRPr lang="ja-JP" altLang="en-GB" sz="1100" dirty="0">
              <a:solidFill>
                <a:schemeClr val="bg1"/>
              </a:solidFill>
              <a:latin typeface="Times New Roman" pitchFamily="18" charset="0"/>
            </a:endParaRPr>
          </a:p>
          <a:p>
            <a:pPr>
              <a:spcBef>
                <a:spcPct val="0"/>
              </a:spcBef>
              <a:buClrTx/>
              <a:buSzTx/>
              <a:buFontTx/>
              <a:buNone/>
            </a:pPr>
            <a:r>
              <a:rPr lang="en-GB" altLang="ja-JP" sz="1100" dirty="0">
                <a:solidFill>
                  <a:schemeClr val="bg1"/>
                </a:solidFill>
                <a:latin typeface="Times New Roman" pitchFamily="18" charset="0"/>
              </a:rPr>
              <a:t>26)  Foreign Affairs Report No.6, 2013</a:t>
            </a:r>
          </a:p>
          <a:p>
            <a:pPr>
              <a:spcBef>
                <a:spcPct val="0"/>
              </a:spcBef>
              <a:buClrTx/>
              <a:buSzTx/>
              <a:buFontTx/>
              <a:buNone/>
            </a:pPr>
            <a:r>
              <a:rPr lang="en-GB" altLang="ja-JP" sz="1100" dirty="0">
                <a:solidFill>
                  <a:schemeClr val="bg1"/>
                </a:solidFill>
                <a:latin typeface="Times New Roman" pitchFamily="18" charset="0"/>
              </a:rPr>
              <a:t>27</a:t>
            </a:r>
            <a:r>
              <a:rPr lang="ja-JP" altLang="en-GB" sz="1100" dirty="0">
                <a:solidFill>
                  <a:schemeClr val="bg1"/>
                </a:solidFill>
                <a:latin typeface="Times New Roman" pitchFamily="18" charset="0"/>
              </a:rPr>
              <a:t>） </a:t>
            </a:r>
            <a:r>
              <a:rPr lang="en-GB" altLang="ja-JP" sz="1100" dirty="0">
                <a:solidFill>
                  <a:schemeClr val="bg1"/>
                </a:solidFill>
                <a:latin typeface="Times New Roman" pitchFamily="18" charset="0"/>
              </a:rPr>
              <a:t>Nihon Keizai Shimbun (Japan Economic Journal ), September 12, 2014</a:t>
            </a:r>
            <a:r>
              <a:rPr lang="ja-JP" altLang="en-GB" sz="1100" dirty="0" err="1">
                <a:solidFill>
                  <a:schemeClr val="bg1"/>
                </a:solidFill>
                <a:latin typeface="Times New Roman" pitchFamily="18" charset="0"/>
              </a:rPr>
              <a:t>．</a:t>
            </a:r>
            <a:endParaRPr lang="ja-JP" altLang="en-GB" sz="1100" dirty="0">
              <a:solidFill>
                <a:schemeClr val="bg1"/>
              </a:solidFill>
              <a:latin typeface="Times New Roman" pitchFamily="18" charset="0"/>
            </a:endParaRPr>
          </a:p>
          <a:p>
            <a:pPr>
              <a:spcBef>
                <a:spcPct val="0"/>
              </a:spcBef>
              <a:buClrTx/>
              <a:buSzTx/>
              <a:buFontTx/>
              <a:buNone/>
            </a:pPr>
            <a:r>
              <a:rPr lang="en-GB" altLang="ja-JP" sz="1100" dirty="0">
                <a:solidFill>
                  <a:schemeClr val="bg1"/>
                </a:solidFill>
                <a:latin typeface="Times New Roman" pitchFamily="18" charset="0"/>
              </a:rPr>
              <a:t>28</a:t>
            </a:r>
            <a:r>
              <a:rPr lang="ja-JP" altLang="en-GB" sz="1100" dirty="0">
                <a:solidFill>
                  <a:schemeClr val="bg1"/>
                </a:solidFill>
                <a:latin typeface="Times New Roman" pitchFamily="18" charset="0"/>
              </a:rPr>
              <a:t>） </a:t>
            </a:r>
            <a:r>
              <a:rPr lang="en-GB" altLang="ja-JP" sz="1100" dirty="0">
                <a:solidFill>
                  <a:schemeClr val="bg1"/>
                </a:solidFill>
                <a:latin typeface="Times New Roman" pitchFamily="18" charset="0"/>
              </a:rPr>
              <a:t>Asahi Shimbun ( Asahi News Paper), September 13, 2014</a:t>
            </a:r>
            <a:r>
              <a:rPr lang="ja-JP" altLang="en-GB" sz="1100" dirty="0" err="1">
                <a:solidFill>
                  <a:schemeClr val="bg1"/>
                </a:solidFill>
                <a:latin typeface="Times New Roman" pitchFamily="18" charset="0"/>
              </a:rPr>
              <a:t>．</a:t>
            </a:r>
            <a:endParaRPr lang="ja-JP" altLang="en-GB" sz="1100" dirty="0">
              <a:solidFill>
                <a:schemeClr val="bg1"/>
              </a:solidFill>
              <a:latin typeface="Times New Roman" pitchFamily="18" charset="0"/>
            </a:endParaRPr>
          </a:p>
          <a:p>
            <a:pPr>
              <a:spcBef>
                <a:spcPct val="0"/>
              </a:spcBef>
              <a:buClrTx/>
              <a:buSzTx/>
              <a:buFontTx/>
              <a:buNone/>
            </a:pPr>
            <a:r>
              <a:rPr lang="en-GB" altLang="ja-JP" sz="1100" dirty="0">
                <a:solidFill>
                  <a:schemeClr val="bg1"/>
                </a:solidFill>
                <a:latin typeface="Times New Roman" pitchFamily="18" charset="0"/>
              </a:rPr>
              <a:t>29)  Nihon Keizai Shimbun (Japanese Economic Journal), September 13, 2014.</a:t>
            </a:r>
          </a:p>
          <a:p>
            <a:pPr>
              <a:spcBef>
                <a:spcPct val="0"/>
              </a:spcBef>
              <a:buClrTx/>
              <a:buSzTx/>
              <a:buFontTx/>
              <a:buNone/>
            </a:pPr>
            <a:r>
              <a:rPr lang="en-GB" altLang="ja-JP" sz="1100" dirty="0">
                <a:solidFill>
                  <a:schemeClr val="bg1"/>
                </a:solidFill>
                <a:latin typeface="Times New Roman" pitchFamily="18" charset="0"/>
              </a:rPr>
              <a:t>30)  My </a:t>
            </a:r>
            <a:r>
              <a:rPr lang="en-GB" altLang="ja-JP" sz="1100" dirty="0" err="1">
                <a:solidFill>
                  <a:schemeClr val="bg1"/>
                </a:solidFill>
                <a:latin typeface="Times New Roman" pitchFamily="18" charset="0"/>
              </a:rPr>
              <a:t>Navi</a:t>
            </a:r>
            <a:r>
              <a:rPr lang="en-GB" altLang="ja-JP" sz="1100" dirty="0">
                <a:solidFill>
                  <a:schemeClr val="bg1"/>
                </a:solidFill>
                <a:latin typeface="Times New Roman" pitchFamily="18" charset="0"/>
              </a:rPr>
              <a:t> News, July10, 2014. </a:t>
            </a:r>
            <a:endParaRPr lang="en-US" altLang="ja-JP" sz="1100" dirty="0">
              <a:solidFill>
                <a:schemeClr val="bg1"/>
              </a:solidFill>
              <a:latin typeface="Times New Roman" pitchFamily="18" charset="0"/>
            </a:endParaRPr>
          </a:p>
        </p:txBody>
      </p:sp>
      <p:sp>
        <p:nvSpPr>
          <p:cNvPr id="2" name="スライド番号プレースホルダー 1"/>
          <p:cNvSpPr>
            <a:spLocks noGrp="1"/>
          </p:cNvSpPr>
          <p:nvPr>
            <p:ph type="sldNum" sz="quarter" idx="12"/>
          </p:nvPr>
        </p:nvSpPr>
        <p:spPr/>
        <p:txBody>
          <a:bodyPr/>
          <a:lstStyle/>
          <a:p>
            <a:pPr>
              <a:defRPr/>
            </a:pPr>
            <a:r>
              <a:rPr lang="en-US" altLang="ja-JP" dirty="0"/>
              <a:t>15</a:t>
            </a:r>
          </a:p>
        </p:txBody>
      </p:sp>
      <p:sp>
        <p:nvSpPr>
          <p:cNvPr id="3" name="タイトル 2"/>
          <p:cNvSpPr>
            <a:spLocks noGrp="1"/>
          </p:cNvSpPr>
          <p:nvPr>
            <p:ph type="title" idx="4294967295"/>
          </p:nvPr>
        </p:nvSpPr>
        <p:spPr>
          <a:xfrm>
            <a:off x="457200" y="-27384"/>
            <a:ext cx="8229600" cy="792088"/>
          </a:xfrm>
        </p:spPr>
        <p:txBody>
          <a:bodyPr/>
          <a:lstStyle/>
          <a:p>
            <a:r>
              <a:rPr kumimoji="1" lang="en-US" altLang="ja-JP" dirty="0" smtClean="0">
                <a:solidFill>
                  <a:schemeClr val="bg1"/>
                </a:solidFill>
              </a:rPr>
              <a:t>Main Reference</a:t>
            </a:r>
            <a:endParaRPr kumimoji="1" lang="ja-JP" altLang="en-US" dirty="0">
              <a:solidFill>
                <a:schemeClr val="bg1"/>
              </a:solidFill>
            </a:endParaRPr>
          </a:p>
        </p:txBody>
      </p:sp>
    </p:spTree>
    <p:extLst>
      <p:ext uri="{BB962C8B-B14F-4D97-AF65-F5344CB8AC3E}">
        <p14:creationId xmlns:p14="http://schemas.microsoft.com/office/powerpoint/2010/main" val="746145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251520" y="3933056"/>
            <a:ext cx="8424936" cy="646112"/>
          </a:xfrm>
          <a:prstGeom prst="rect">
            <a:avLst/>
          </a:prstGeom>
          <a:gradFill rotWithShape="1">
            <a:gsLst>
              <a:gs pos="0">
                <a:srgbClr val="F7F7FF"/>
              </a:gs>
              <a:gs pos="100000">
                <a:srgbClr val="EBEBFF"/>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2"/>
                </a:solidFill>
                <a:miter lim="800000"/>
                <a:headEnd/>
                <a:tailEnd/>
              </a14:hiddenLine>
            </a:ext>
          </a:extLst>
        </p:spPr>
        <p:txBody>
          <a:bodyPr wrap="square" anchor="ct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800" b="1">
                <a:solidFill>
                  <a:schemeClr val="accent1">
                    <a:lumMod val="50000"/>
                  </a:schemeClr>
                </a:solidFill>
                <a:ea typeface="宋体" pitchFamily="2" charset="-122"/>
              </a:rPr>
              <a:t> </a:t>
            </a:r>
          </a:p>
          <a:p>
            <a:pPr eaLnBrk="1" hangingPunct="1">
              <a:spcBef>
                <a:spcPct val="0"/>
              </a:spcBef>
              <a:buFontTx/>
              <a:buNone/>
            </a:pPr>
            <a:endParaRPr lang="ja-JP" altLang="en-US" sz="1800" b="1">
              <a:solidFill>
                <a:schemeClr val="accent1">
                  <a:lumMod val="50000"/>
                </a:schemeClr>
              </a:solidFill>
              <a:ea typeface="宋体" pitchFamily="2" charset="-122"/>
            </a:endParaRPr>
          </a:p>
        </p:txBody>
      </p:sp>
      <p:sp>
        <p:nvSpPr>
          <p:cNvPr id="15363" name="タイトル 1"/>
          <p:cNvSpPr>
            <a:spLocks noGrp="1"/>
          </p:cNvSpPr>
          <p:nvPr>
            <p:ph type="title"/>
          </p:nvPr>
        </p:nvSpPr>
        <p:spPr>
          <a:xfrm>
            <a:off x="457200" y="328613"/>
            <a:ext cx="8229600" cy="436562"/>
          </a:xfrm>
        </p:spPr>
        <p:txBody>
          <a:bodyPr>
            <a:noAutofit/>
          </a:bodyPr>
          <a:lstStyle/>
          <a:p>
            <a:r>
              <a:rPr lang="en-US" altLang="ja-JP" sz="3600" b="1" dirty="0" smtClean="0">
                <a:solidFill>
                  <a:schemeClr val="accent1">
                    <a:lumMod val="50000"/>
                  </a:schemeClr>
                </a:solidFill>
              </a:rPr>
              <a:t>Topics</a:t>
            </a:r>
            <a:endParaRPr lang="ja-JP" altLang="en-US" sz="3600" b="1" dirty="0" smtClean="0">
              <a:solidFill>
                <a:schemeClr val="accent1">
                  <a:lumMod val="50000"/>
                </a:schemeClr>
              </a:solidFill>
            </a:endParaRPr>
          </a:p>
        </p:txBody>
      </p:sp>
      <p:sp>
        <p:nvSpPr>
          <p:cNvPr id="15364" name="Rectangle 5"/>
          <p:cNvSpPr>
            <a:spLocks noChangeArrowheads="1"/>
          </p:cNvSpPr>
          <p:nvPr/>
        </p:nvSpPr>
        <p:spPr bwMode="auto">
          <a:xfrm>
            <a:off x="251520" y="1127051"/>
            <a:ext cx="8424936" cy="646112"/>
          </a:xfrm>
          <a:prstGeom prst="rect">
            <a:avLst/>
          </a:prstGeom>
          <a:gradFill rotWithShape="1">
            <a:gsLst>
              <a:gs pos="0">
                <a:srgbClr val="F7F7FF"/>
              </a:gs>
              <a:gs pos="100000">
                <a:srgbClr val="EBEBFF"/>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2"/>
                </a:solidFill>
                <a:miter lim="800000"/>
                <a:headEnd/>
                <a:tailEnd/>
              </a14:hiddenLine>
            </a:ext>
          </a:extLst>
        </p:spPr>
        <p:txBody>
          <a:bodyPr wrap="square" anchor="ct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800" b="1">
                <a:solidFill>
                  <a:schemeClr val="accent1">
                    <a:lumMod val="50000"/>
                  </a:schemeClr>
                </a:solidFill>
                <a:ea typeface="宋体" pitchFamily="2" charset="-122"/>
              </a:rPr>
              <a:t> </a:t>
            </a:r>
          </a:p>
          <a:p>
            <a:pPr eaLnBrk="1" hangingPunct="1">
              <a:spcBef>
                <a:spcPct val="0"/>
              </a:spcBef>
              <a:buFontTx/>
              <a:buNone/>
            </a:pPr>
            <a:endParaRPr lang="ja-JP" altLang="en-US" sz="1800" b="1">
              <a:solidFill>
                <a:schemeClr val="accent1">
                  <a:lumMod val="50000"/>
                </a:schemeClr>
              </a:solidFill>
              <a:ea typeface="宋体" pitchFamily="2" charset="-122"/>
            </a:endParaRPr>
          </a:p>
        </p:txBody>
      </p:sp>
      <p:sp>
        <p:nvSpPr>
          <p:cNvPr id="5126" name="Rectangle 9"/>
          <p:cNvSpPr>
            <a:spLocks noChangeArrowheads="1"/>
          </p:cNvSpPr>
          <p:nvPr/>
        </p:nvSpPr>
        <p:spPr bwMode="auto">
          <a:xfrm>
            <a:off x="251520" y="1200076"/>
            <a:ext cx="8496746"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61" tIns="48331" rIns="96661" bIns="48331"/>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Aft>
                <a:spcPct val="20000"/>
              </a:spcAft>
              <a:buFont typeface="Wingdings" pitchFamily="2" charset="2"/>
              <a:buChar char="n"/>
              <a:defRPr/>
            </a:pPr>
            <a:r>
              <a:rPr lang="en-US" altLang="ja-JP" sz="2800" b="1" dirty="0" smtClean="0">
                <a:solidFill>
                  <a:schemeClr val="accent1">
                    <a:lumMod val="50000"/>
                  </a:schemeClr>
                </a:solidFill>
                <a:ea typeface="宋体" pitchFamily="2" charset="-122"/>
              </a:rPr>
              <a:t>The Age </a:t>
            </a:r>
            <a:r>
              <a:rPr lang="en-US" altLang="ja-JP" sz="2800" b="1" dirty="0">
                <a:solidFill>
                  <a:schemeClr val="accent1">
                    <a:lumMod val="50000"/>
                  </a:schemeClr>
                </a:solidFill>
                <a:ea typeface="宋体" pitchFamily="2" charset="-122"/>
              </a:rPr>
              <a:t>of the Information </a:t>
            </a:r>
            <a:r>
              <a:rPr lang="en-US" altLang="ja-JP" sz="2800" b="1" dirty="0" smtClean="0">
                <a:solidFill>
                  <a:schemeClr val="accent1">
                    <a:lumMod val="50000"/>
                  </a:schemeClr>
                </a:solidFill>
                <a:ea typeface="宋体" pitchFamily="2" charset="-122"/>
              </a:rPr>
              <a:t>Industry Revolution</a:t>
            </a:r>
          </a:p>
        </p:txBody>
      </p:sp>
      <p:sp>
        <p:nvSpPr>
          <p:cNvPr id="11" name="Rectangle 10"/>
          <p:cNvSpPr>
            <a:spLocks noChangeArrowheads="1"/>
          </p:cNvSpPr>
          <p:nvPr/>
        </p:nvSpPr>
        <p:spPr bwMode="auto">
          <a:xfrm>
            <a:off x="288033" y="3996556"/>
            <a:ext cx="80645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61" tIns="48331" rIns="96661" bIns="48331"/>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Aft>
                <a:spcPct val="20000"/>
              </a:spcAft>
              <a:buFont typeface="Wingdings" pitchFamily="2" charset="2"/>
              <a:buChar char="n"/>
              <a:defRPr/>
            </a:pPr>
            <a:r>
              <a:rPr lang="en-US" altLang="ja-JP" sz="2800" b="1" dirty="0">
                <a:solidFill>
                  <a:schemeClr val="accent1">
                    <a:lumMod val="50000"/>
                  </a:schemeClr>
                </a:solidFill>
                <a:ea typeface="宋体" pitchFamily="2" charset="-122"/>
              </a:rPr>
              <a:t>The Global Age</a:t>
            </a:r>
            <a:endParaRPr lang="en-US" altLang="ja-JP" sz="2800" b="1" dirty="0" smtClean="0">
              <a:solidFill>
                <a:schemeClr val="accent1">
                  <a:lumMod val="50000"/>
                </a:schemeClr>
              </a:solidFill>
              <a:ea typeface="宋体" pitchFamily="2" charset="-122"/>
            </a:endParaRPr>
          </a:p>
        </p:txBody>
      </p:sp>
      <p:sp>
        <p:nvSpPr>
          <p:cNvPr id="15367" name="Rectangle 5"/>
          <p:cNvSpPr>
            <a:spLocks noChangeArrowheads="1"/>
          </p:cNvSpPr>
          <p:nvPr/>
        </p:nvSpPr>
        <p:spPr bwMode="auto">
          <a:xfrm>
            <a:off x="251520" y="2060848"/>
            <a:ext cx="8424936" cy="646112"/>
          </a:xfrm>
          <a:prstGeom prst="rect">
            <a:avLst/>
          </a:prstGeom>
          <a:gradFill rotWithShape="1">
            <a:gsLst>
              <a:gs pos="0">
                <a:srgbClr val="F7F7FF"/>
              </a:gs>
              <a:gs pos="100000">
                <a:srgbClr val="EBEBFF"/>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2"/>
                </a:solidFill>
                <a:miter lim="800000"/>
                <a:headEnd/>
                <a:tailEnd/>
              </a14:hiddenLine>
            </a:ext>
          </a:extLst>
        </p:spPr>
        <p:txBody>
          <a:bodyPr wrap="square" anchor="ct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800" b="1">
                <a:solidFill>
                  <a:schemeClr val="accent1">
                    <a:lumMod val="50000"/>
                  </a:schemeClr>
                </a:solidFill>
                <a:ea typeface="宋体" pitchFamily="2" charset="-122"/>
              </a:rPr>
              <a:t> </a:t>
            </a:r>
          </a:p>
          <a:p>
            <a:pPr eaLnBrk="1" hangingPunct="1">
              <a:spcBef>
                <a:spcPct val="0"/>
              </a:spcBef>
              <a:buFontTx/>
              <a:buNone/>
            </a:pPr>
            <a:endParaRPr lang="ja-JP" altLang="en-US" sz="1800" b="1">
              <a:solidFill>
                <a:schemeClr val="accent1">
                  <a:lumMod val="50000"/>
                </a:schemeClr>
              </a:solidFill>
              <a:ea typeface="宋体" pitchFamily="2" charset="-122"/>
            </a:endParaRPr>
          </a:p>
        </p:txBody>
      </p:sp>
      <p:sp>
        <p:nvSpPr>
          <p:cNvPr id="2" name="Rectangle 3"/>
          <p:cNvSpPr>
            <a:spLocks noChangeArrowheads="1"/>
          </p:cNvSpPr>
          <p:nvPr/>
        </p:nvSpPr>
        <p:spPr bwMode="auto">
          <a:xfrm>
            <a:off x="251520" y="2092598"/>
            <a:ext cx="80645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61" tIns="48331" rIns="96661" bIns="48331"/>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Aft>
                <a:spcPct val="20000"/>
              </a:spcAft>
              <a:buFont typeface="Wingdings" pitchFamily="2" charset="2"/>
              <a:buChar char="n"/>
              <a:defRPr/>
            </a:pPr>
            <a:r>
              <a:rPr lang="en-US" altLang="ja-JP" sz="2800" b="1" dirty="0" smtClean="0">
                <a:solidFill>
                  <a:schemeClr val="accent1">
                    <a:lumMod val="50000"/>
                  </a:schemeClr>
                </a:solidFill>
                <a:ea typeface="宋体" pitchFamily="2" charset="-122"/>
              </a:rPr>
              <a:t>The </a:t>
            </a:r>
            <a:r>
              <a:rPr lang="en-US" altLang="ja-JP" sz="2800" b="1" dirty="0">
                <a:solidFill>
                  <a:schemeClr val="accent1">
                    <a:lumMod val="50000"/>
                  </a:schemeClr>
                </a:solidFill>
                <a:ea typeface="宋体" pitchFamily="2" charset="-122"/>
              </a:rPr>
              <a:t>Age of the Global Market</a:t>
            </a:r>
            <a:endParaRPr lang="en-US" altLang="ja-JP" sz="2800" b="1" dirty="0" smtClean="0">
              <a:solidFill>
                <a:schemeClr val="accent1">
                  <a:lumMod val="50000"/>
                </a:schemeClr>
              </a:solidFill>
              <a:ea typeface="宋体" pitchFamily="2" charset="-122"/>
            </a:endParaRPr>
          </a:p>
        </p:txBody>
      </p:sp>
      <p:sp>
        <p:nvSpPr>
          <p:cNvPr id="15369" name="Rectangle 5"/>
          <p:cNvSpPr>
            <a:spLocks noChangeArrowheads="1"/>
          </p:cNvSpPr>
          <p:nvPr/>
        </p:nvSpPr>
        <p:spPr bwMode="auto">
          <a:xfrm>
            <a:off x="251520" y="2996952"/>
            <a:ext cx="8424936" cy="646113"/>
          </a:xfrm>
          <a:prstGeom prst="rect">
            <a:avLst/>
          </a:prstGeom>
          <a:gradFill rotWithShape="1">
            <a:gsLst>
              <a:gs pos="0">
                <a:srgbClr val="F7F7FF"/>
              </a:gs>
              <a:gs pos="100000">
                <a:srgbClr val="EBEBFF"/>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2"/>
                </a:solidFill>
                <a:miter lim="800000"/>
                <a:headEnd/>
                <a:tailEnd/>
              </a14:hiddenLine>
            </a:ext>
          </a:extLst>
        </p:spPr>
        <p:txBody>
          <a:bodyPr wrap="square" anchor="ct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800" b="1">
                <a:solidFill>
                  <a:schemeClr val="accent1">
                    <a:lumMod val="50000"/>
                  </a:schemeClr>
                </a:solidFill>
                <a:ea typeface="宋体" pitchFamily="2" charset="-122"/>
              </a:rPr>
              <a:t> </a:t>
            </a:r>
          </a:p>
          <a:p>
            <a:pPr eaLnBrk="1" hangingPunct="1">
              <a:spcBef>
                <a:spcPct val="0"/>
              </a:spcBef>
              <a:buFontTx/>
              <a:buNone/>
            </a:pPr>
            <a:endParaRPr lang="ja-JP" altLang="en-US" sz="1800" b="1">
              <a:solidFill>
                <a:schemeClr val="accent1">
                  <a:lumMod val="50000"/>
                </a:schemeClr>
              </a:solidFill>
              <a:ea typeface="宋体" pitchFamily="2" charset="-122"/>
            </a:endParaRPr>
          </a:p>
        </p:txBody>
      </p:sp>
      <p:sp>
        <p:nvSpPr>
          <p:cNvPr id="5128" name="Rectangle 10"/>
          <p:cNvSpPr>
            <a:spLocks noChangeArrowheads="1"/>
          </p:cNvSpPr>
          <p:nvPr/>
        </p:nvSpPr>
        <p:spPr bwMode="auto">
          <a:xfrm>
            <a:off x="251520" y="2996952"/>
            <a:ext cx="8424936"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61" tIns="48331" rIns="96661" bIns="48331"/>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Aft>
                <a:spcPct val="20000"/>
              </a:spcAft>
              <a:buFont typeface="Wingdings" pitchFamily="2" charset="2"/>
              <a:buChar char="n"/>
              <a:defRPr/>
            </a:pPr>
            <a:r>
              <a:rPr lang="en-US" altLang="ja-JP" sz="2800" b="1" dirty="0" smtClean="0">
                <a:solidFill>
                  <a:schemeClr val="accent1">
                    <a:lumMod val="50000"/>
                  </a:schemeClr>
                </a:solidFill>
                <a:ea typeface="宋体" pitchFamily="2" charset="-122"/>
              </a:rPr>
              <a:t>Origins </a:t>
            </a:r>
            <a:r>
              <a:rPr lang="en-US" altLang="ja-JP" sz="2800" b="1" dirty="0">
                <a:solidFill>
                  <a:schemeClr val="accent1">
                    <a:lumMod val="50000"/>
                  </a:schemeClr>
                </a:solidFill>
                <a:ea typeface="宋体" pitchFamily="2" charset="-122"/>
              </a:rPr>
              <a:t>of the Information Industry Revolution</a:t>
            </a:r>
            <a:endParaRPr lang="en-US" altLang="ja-JP" sz="2800" b="1" dirty="0" smtClean="0">
              <a:solidFill>
                <a:schemeClr val="accent1">
                  <a:lumMod val="50000"/>
                </a:schemeClr>
              </a:solidFill>
              <a:ea typeface="宋体" pitchFamily="2" charset="-122"/>
            </a:endParaRPr>
          </a:p>
        </p:txBody>
      </p:sp>
      <p:sp>
        <p:nvSpPr>
          <p:cNvPr id="12" name="Rectangle 5"/>
          <p:cNvSpPr>
            <a:spLocks noChangeArrowheads="1"/>
          </p:cNvSpPr>
          <p:nvPr/>
        </p:nvSpPr>
        <p:spPr bwMode="auto">
          <a:xfrm>
            <a:off x="251520" y="4797152"/>
            <a:ext cx="8424936" cy="646112"/>
          </a:xfrm>
          <a:prstGeom prst="rect">
            <a:avLst/>
          </a:prstGeom>
          <a:gradFill rotWithShape="1">
            <a:gsLst>
              <a:gs pos="0">
                <a:srgbClr val="F7F7FF"/>
              </a:gs>
              <a:gs pos="100000">
                <a:srgbClr val="EBEBFF"/>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2"/>
                </a:solidFill>
                <a:miter lim="800000"/>
                <a:headEnd/>
                <a:tailEnd/>
              </a14:hiddenLine>
            </a:ext>
          </a:extLst>
        </p:spPr>
        <p:txBody>
          <a:bodyPr wrap="square" anchor="ct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800" b="1">
                <a:solidFill>
                  <a:schemeClr val="accent1">
                    <a:lumMod val="50000"/>
                  </a:schemeClr>
                </a:solidFill>
                <a:ea typeface="宋体" pitchFamily="2" charset="-122"/>
              </a:rPr>
              <a:t> </a:t>
            </a:r>
          </a:p>
          <a:p>
            <a:pPr eaLnBrk="1" hangingPunct="1">
              <a:spcBef>
                <a:spcPct val="0"/>
              </a:spcBef>
              <a:buFontTx/>
              <a:buNone/>
            </a:pPr>
            <a:endParaRPr lang="ja-JP" altLang="en-US" sz="1800" b="1">
              <a:solidFill>
                <a:schemeClr val="accent1">
                  <a:lumMod val="50000"/>
                </a:schemeClr>
              </a:solidFill>
              <a:ea typeface="宋体" pitchFamily="2" charset="-122"/>
            </a:endParaRPr>
          </a:p>
        </p:txBody>
      </p:sp>
      <p:sp>
        <p:nvSpPr>
          <p:cNvPr id="13" name="Rectangle 10"/>
          <p:cNvSpPr>
            <a:spLocks noChangeArrowheads="1"/>
          </p:cNvSpPr>
          <p:nvPr/>
        </p:nvSpPr>
        <p:spPr bwMode="auto">
          <a:xfrm>
            <a:off x="288033" y="4860652"/>
            <a:ext cx="80645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61" tIns="48331" rIns="96661" bIns="48331"/>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Aft>
                <a:spcPct val="20000"/>
              </a:spcAft>
              <a:buFont typeface="Wingdings" pitchFamily="2" charset="2"/>
              <a:buChar char="n"/>
              <a:defRPr/>
            </a:pPr>
            <a:r>
              <a:rPr lang="en-US" altLang="ja-JP" sz="2800" b="1" dirty="0" smtClean="0">
                <a:solidFill>
                  <a:schemeClr val="accent1">
                    <a:lumMod val="50000"/>
                  </a:schemeClr>
                </a:solidFill>
                <a:ea typeface="宋体" pitchFamily="2" charset="-122"/>
              </a:rPr>
              <a:t>Conclusion</a:t>
            </a:r>
          </a:p>
        </p:txBody>
      </p:sp>
    </p:spTree>
    <p:extLst>
      <p:ext uri="{BB962C8B-B14F-4D97-AF65-F5344CB8AC3E}">
        <p14:creationId xmlns:p14="http://schemas.microsoft.com/office/powerpoint/2010/main" val="2830069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宵の口の富士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7463"/>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401760" y="893440"/>
            <a:ext cx="8418712" cy="224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accent1"/>
              </a:buClr>
              <a:buSzPct val="80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342900" indent="-342900" eaLnBrk="1" hangingPunct="1">
              <a:spcBef>
                <a:spcPct val="0"/>
              </a:spcBef>
              <a:buClrTx/>
              <a:buSzTx/>
            </a:pPr>
            <a:r>
              <a:rPr lang="en-US" altLang="ja-JP" sz="2400" b="1" dirty="0" smtClean="0">
                <a:solidFill>
                  <a:schemeClr val="bg1"/>
                </a:solidFill>
                <a:latin typeface="+mn-lt"/>
              </a:rPr>
              <a:t>The </a:t>
            </a:r>
            <a:r>
              <a:rPr lang="en-US" altLang="ja-JP" sz="2400" b="1" dirty="0">
                <a:solidFill>
                  <a:schemeClr val="bg1"/>
                </a:solidFill>
                <a:latin typeface="+mn-lt"/>
              </a:rPr>
              <a:t>world has been changing very rapidly due to </a:t>
            </a:r>
            <a:r>
              <a:rPr lang="en-US" altLang="ja-JP" sz="2400" b="1" dirty="0" smtClean="0">
                <a:solidFill>
                  <a:schemeClr val="bg1"/>
                </a:solidFill>
                <a:latin typeface="+mn-lt"/>
              </a:rPr>
              <a:t>the globalization </a:t>
            </a:r>
            <a:r>
              <a:rPr lang="en-US" altLang="ja-JP" sz="2400" b="1" dirty="0">
                <a:solidFill>
                  <a:schemeClr val="bg1"/>
                </a:solidFill>
                <a:latin typeface="+mn-lt"/>
              </a:rPr>
              <a:t>of its economy and the development </a:t>
            </a:r>
            <a:r>
              <a:rPr lang="en-US" altLang="ja-JP" sz="2400" b="1" dirty="0" smtClean="0">
                <a:solidFill>
                  <a:schemeClr val="bg1"/>
                </a:solidFill>
                <a:latin typeface="+mn-lt"/>
              </a:rPr>
              <a:t>of ICT. </a:t>
            </a:r>
          </a:p>
          <a:p>
            <a:pPr marL="342900" indent="-342900" eaLnBrk="1" hangingPunct="1">
              <a:spcBef>
                <a:spcPct val="0"/>
              </a:spcBef>
              <a:buClrTx/>
              <a:buSzTx/>
            </a:pPr>
            <a:r>
              <a:rPr lang="en-US" altLang="ja-JP" sz="2400" b="1" dirty="0" smtClean="0">
                <a:solidFill>
                  <a:schemeClr val="bg1"/>
                </a:solidFill>
                <a:latin typeface="+mn-lt"/>
              </a:rPr>
              <a:t>The </a:t>
            </a:r>
            <a:r>
              <a:rPr lang="en-US" altLang="ja-JP" sz="2400" b="1" dirty="0">
                <a:solidFill>
                  <a:schemeClr val="bg1"/>
                </a:solidFill>
                <a:latin typeface="+mn-lt"/>
              </a:rPr>
              <a:t>rise of the West, as a result of the industrial </a:t>
            </a:r>
            <a:r>
              <a:rPr lang="en-US" altLang="ja-JP" sz="2400" b="1" dirty="0" smtClean="0">
                <a:solidFill>
                  <a:schemeClr val="bg1"/>
                </a:solidFill>
                <a:latin typeface="+mn-lt"/>
              </a:rPr>
              <a:t>revolution,   is </a:t>
            </a:r>
            <a:r>
              <a:rPr lang="en-US" altLang="ja-JP" sz="2400" b="1" dirty="0">
                <a:solidFill>
                  <a:schemeClr val="bg1"/>
                </a:solidFill>
                <a:latin typeface="+mn-lt"/>
              </a:rPr>
              <a:t>being repeated in Asia</a:t>
            </a:r>
            <a:r>
              <a:rPr lang="en-US" altLang="ja-JP" sz="2400" b="1" dirty="0" smtClean="0">
                <a:solidFill>
                  <a:schemeClr val="bg1"/>
                </a:solidFill>
                <a:latin typeface="+mn-lt"/>
              </a:rPr>
              <a:t>.</a:t>
            </a:r>
          </a:p>
        </p:txBody>
      </p:sp>
      <p:sp>
        <p:nvSpPr>
          <p:cNvPr id="2" name="スライド番号プレースホルダー 1"/>
          <p:cNvSpPr>
            <a:spLocks noGrp="1"/>
          </p:cNvSpPr>
          <p:nvPr>
            <p:ph type="sldNum" sz="quarter" idx="12"/>
          </p:nvPr>
        </p:nvSpPr>
        <p:spPr/>
        <p:txBody>
          <a:bodyPr/>
          <a:lstStyle/>
          <a:p>
            <a:pPr>
              <a:defRPr/>
            </a:pPr>
            <a:r>
              <a:rPr lang="en-US" altLang="ja-JP" dirty="0"/>
              <a:t>3</a:t>
            </a:r>
          </a:p>
        </p:txBody>
      </p:sp>
      <p:sp>
        <p:nvSpPr>
          <p:cNvPr id="3" name="タイトル 2"/>
          <p:cNvSpPr>
            <a:spLocks noGrp="1"/>
          </p:cNvSpPr>
          <p:nvPr>
            <p:ph type="title" idx="4294967295"/>
          </p:nvPr>
        </p:nvSpPr>
        <p:spPr>
          <a:xfrm>
            <a:off x="457200" y="-27384"/>
            <a:ext cx="8229600" cy="936104"/>
          </a:xfrm>
        </p:spPr>
        <p:txBody>
          <a:bodyPr>
            <a:normAutofit/>
          </a:bodyPr>
          <a:lstStyle/>
          <a:p>
            <a:r>
              <a:rPr lang="en-US" altLang="ja-JP" sz="3600" b="1" dirty="0" smtClean="0">
                <a:solidFill>
                  <a:schemeClr val="bg1"/>
                </a:solidFill>
              </a:rPr>
              <a:t>Introduction</a:t>
            </a:r>
            <a:endParaRPr kumimoji="1" lang="ja-JP" altLang="en-US" sz="3600" b="1" dirty="0">
              <a:solidFill>
                <a:schemeClr val="bg1"/>
              </a:solidFill>
            </a:endParaRPr>
          </a:p>
        </p:txBody>
      </p:sp>
      <p:sp>
        <p:nvSpPr>
          <p:cNvPr id="4" name="正方形/長方形 3"/>
          <p:cNvSpPr/>
          <p:nvPr/>
        </p:nvSpPr>
        <p:spPr>
          <a:xfrm>
            <a:off x="401760" y="3311113"/>
            <a:ext cx="8274696" cy="2062103"/>
          </a:xfrm>
          <a:prstGeom prst="rect">
            <a:avLst/>
          </a:prstGeom>
          <a:solidFill>
            <a:schemeClr val="bg1"/>
          </a:solidFill>
        </p:spPr>
        <p:txBody>
          <a:bodyPr wrap="square">
            <a:spAutoFit/>
          </a:bodyPr>
          <a:lstStyle/>
          <a:p>
            <a:pPr algn="ctr"/>
            <a:r>
              <a:rPr lang="en-US" altLang="ja-JP" sz="2800" dirty="0" smtClean="0"/>
              <a:t>Addressing </a:t>
            </a:r>
            <a:r>
              <a:rPr lang="en-US" altLang="ja-JP" sz="2800" dirty="0"/>
              <a:t>three important questions</a:t>
            </a:r>
            <a:r>
              <a:rPr lang="en-US" altLang="ja-JP" sz="2800" dirty="0" smtClean="0"/>
              <a:t>:</a:t>
            </a:r>
            <a:endParaRPr lang="en-US" altLang="ja-JP" sz="2800" dirty="0"/>
          </a:p>
          <a:p>
            <a:pPr marL="342900" indent="-342900">
              <a:buFont typeface="Arial" panose="020B0604020202020204" pitchFamily="34" charset="0"/>
              <a:buChar char="•"/>
            </a:pPr>
            <a:r>
              <a:rPr lang="en-US" altLang="ja-JP" sz="2000" dirty="0"/>
              <a:t>To what extent will the world change as a result of the economic development of the BRICS countries (Brazil, Russia, India, China, and South Africa) and other developing countries in the 21st and the 22nd </a:t>
            </a:r>
            <a:r>
              <a:rPr lang="en-US" altLang="ja-JP" sz="2000" dirty="0" smtClean="0"/>
              <a:t>centuries? </a:t>
            </a:r>
            <a:endParaRPr lang="en-US" altLang="ja-JP" sz="2000" dirty="0"/>
          </a:p>
          <a:p>
            <a:pPr marL="342900" indent="-342900">
              <a:buFont typeface="Arial" panose="020B0604020202020204" pitchFamily="34" charset="0"/>
              <a:buChar char="•"/>
            </a:pPr>
            <a:r>
              <a:rPr lang="en-US" altLang="ja-JP" sz="2000" dirty="0"/>
              <a:t>What impact will technological change have on the world economy? </a:t>
            </a:r>
          </a:p>
          <a:p>
            <a:pPr marL="342900" indent="-342900">
              <a:buFont typeface="Arial" panose="020B0604020202020204" pitchFamily="34" charset="0"/>
              <a:buChar char="•"/>
            </a:pPr>
            <a:r>
              <a:rPr lang="en-US" altLang="ja-JP" sz="2000" dirty="0"/>
              <a:t>How should Japan respond to these changes? </a:t>
            </a:r>
          </a:p>
        </p:txBody>
      </p:sp>
    </p:spTree>
    <p:extLst>
      <p:ext uri="{BB962C8B-B14F-4D97-AF65-F5344CB8AC3E}">
        <p14:creationId xmlns:p14="http://schemas.microsoft.com/office/powerpoint/2010/main" val="1526140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宵の口の富士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7463"/>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401760" y="893440"/>
            <a:ext cx="8418712" cy="347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accent1"/>
              </a:buClr>
              <a:buSzPct val="80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342900" indent="-342900" eaLnBrk="1" hangingPunct="1">
              <a:spcBef>
                <a:spcPct val="0"/>
              </a:spcBef>
              <a:buClrTx/>
              <a:buSzTx/>
            </a:pPr>
            <a:r>
              <a:rPr lang="en-US" altLang="ja-JP" sz="2400" b="1" dirty="0">
                <a:solidFill>
                  <a:schemeClr val="bg1"/>
                </a:solidFill>
                <a:latin typeface="+mn-lt"/>
              </a:rPr>
              <a:t>10,000 years ago : shift from the life based on hunting and gathering to the agrarian society</a:t>
            </a:r>
          </a:p>
          <a:p>
            <a:pPr marL="342900" indent="-342900" eaLnBrk="1" hangingPunct="1">
              <a:spcBef>
                <a:spcPct val="0"/>
              </a:spcBef>
              <a:buClrTx/>
              <a:buSzTx/>
            </a:pPr>
            <a:r>
              <a:rPr lang="en-US" altLang="ja-JP" sz="2400" b="1" dirty="0">
                <a:solidFill>
                  <a:schemeClr val="bg1"/>
                </a:solidFill>
                <a:latin typeface="+mn-lt"/>
              </a:rPr>
              <a:t>The latter half of the 18th century: the Industrial Revolution</a:t>
            </a:r>
          </a:p>
          <a:p>
            <a:pPr marL="342900" indent="-342900" eaLnBrk="1" hangingPunct="1">
              <a:spcBef>
                <a:spcPct val="0"/>
              </a:spcBef>
              <a:buClrTx/>
              <a:buSzTx/>
            </a:pPr>
            <a:r>
              <a:rPr lang="en-US" altLang="ja-JP" sz="2400" b="1" dirty="0">
                <a:solidFill>
                  <a:schemeClr val="bg1"/>
                </a:solidFill>
                <a:latin typeface="+mn-lt"/>
              </a:rPr>
              <a:t>The middle of the 20th century: the Information Revolution</a:t>
            </a:r>
          </a:p>
          <a:p>
            <a:pPr marL="342900" indent="-342900" eaLnBrk="1" hangingPunct="1">
              <a:spcBef>
                <a:spcPct val="0"/>
              </a:spcBef>
              <a:buClrTx/>
              <a:buSzTx/>
            </a:pPr>
            <a:r>
              <a:rPr lang="en-US" altLang="ja-JP" sz="2400" b="1" dirty="0">
                <a:solidFill>
                  <a:schemeClr val="bg1"/>
                </a:solidFill>
                <a:latin typeface="+mn-lt"/>
              </a:rPr>
              <a:t>The 21st century: the Information and Knowledge </a:t>
            </a:r>
            <a:r>
              <a:rPr lang="en-US" altLang="ja-JP" sz="2400" b="1" dirty="0" smtClean="0">
                <a:solidFill>
                  <a:schemeClr val="bg1"/>
                </a:solidFill>
                <a:latin typeface="+mn-lt"/>
              </a:rPr>
              <a:t>Revolution</a:t>
            </a:r>
            <a:endParaRPr lang="en-US" altLang="ja-JP" sz="2400" b="1" dirty="0">
              <a:solidFill>
                <a:schemeClr val="bg1"/>
              </a:solidFill>
              <a:latin typeface="+mn-lt"/>
            </a:endParaRPr>
          </a:p>
          <a:p>
            <a:pPr eaLnBrk="1" hangingPunct="1">
              <a:spcBef>
                <a:spcPct val="0"/>
              </a:spcBef>
              <a:buClrTx/>
              <a:buSzTx/>
              <a:buNone/>
            </a:pPr>
            <a:endParaRPr lang="en-US" altLang="ja-JP" sz="2400" b="1" dirty="0" smtClean="0">
              <a:solidFill>
                <a:schemeClr val="bg1"/>
              </a:solidFill>
              <a:latin typeface="+mn-lt"/>
            </a:endParaRPr>
          </a:p>
        </p:txBody>
      </p:sp>
      <p:sp>
        <p:nvSpPr>
          <p:cNvPr id="2" name="スライド番号プレースホルダー 1"/>
          <p:cNvSpPr>
            <a:spLocks noGrp="1"/>
          </p:cNvSpPr>
          <p:nvPr>
            <p:ph type="sldNum" sz="quarter" idx="12"/>
          </p:nvPr>
        </p:nvSpPr>
        <p:spPr/>
        <p:txBody>
          <a:bodyPr/>
          <a:lstStyle/>
          <a:p>
            <a:pPr>
              <a:defRPr/>
            </a:pPr>
            <a:r>
              <a:rPr lang="en-US" altLang="ja-JP" dirty="0"/>
              <a:t>3</a:t>
            </a:r>
          </a:p>
        </p:txBody>
      </p:sp>
      <p:sp>
        <p:nvSpPr>
          <p:cNvPr id="3" name="タイトル 2"/>
          <p:cNvSpPr>
            <a:spLocks noGrp="1"/>
          </p:cNvSpPr>
          <p:nvPr>
            <p:ph type="title" idx="4294967295"/>
          </p:nvPr>
        </p:nvSpPr>
        <p:spPr>
          <a:xfrm>
            <a:off x="0" y="-27384"/>
            <a:ext cx="9144000" cy="936104"/>
          </a:xfrm>
        </p:spPr>
        <p:txBody>
          <a:bodyPr>
            <a:normAutofit fontScale="90000"/>
          </a:bodyPr>
          <a:lstStyle/>
          <a:p>
            <a:r>
              <a:rPr lang="en-US" altLang="ja-JP" sz="3600" b="1" dirty="0" smtClean="0">
                <a:solidFill>
                  <a:schemeClr val="bg1"/>
                </a:solidFill>
              </a:rPr>
              <a:t>The </a:t>
            </a:r>
            <a:r>
              <a:rPr lang="en-US" altLang="ja-JP" sz="3600" b="1" dirty="0">
                <a:solidFill>
                  <a:schemeClr val="bg1"/>
                </a:solidFill>
              </a:rPr>
              <a:t>Age of the Information Industry Revolution</a:t>
            </a:r>
            <a:endParaRPr kumimoji="1" lang="ja-JP" altLang="en-US" sz="3600" b="1" dirty="0">
              <a:solidFill>
                <a:schemeClr val="bg1"/>
              </a:solidFill>
            </a:endParaRPr>
          </a:p>
        </p:txBody>
      </p:sp>
      <p:sp>
        <p:nvSpPr>
          <p:cNvPr id="4" name="正方形/長方形 3"/>
          <p:cNvSpPr/>
          <p:nvPr/>
        </p:nvSpPr>
        <p:spPr>
          <a:xfrm>
            <a:off x="467544" y="3933056"/>
            <a:ext cx="8280920" cy="830997"/>
          </a:xfrm>
          <a:prstGeom prst="rect">
            <a:avLst/>
          </a:prstGeom>
          <a:solidFill>
            <a:schemeClr val="bg1"/>
          </a:solidFill>
        </p:spPr>
        <p:txBody>
          <a:bodyPr wrap="square">
            <a:spAutoFit/>
          </a:bodyPr>
          <a:lstStyle/>
          <a:p>
            <a:pPr marL="342900" indent="-342900">
              <a:spcBef>
                <a:spcPct val="0"/>
              </a:spcBef>
            </a:pPr>
            <a:r>
              <a:rPr lang="en-US" altLang="ja-JP" sz="2400" b="1" dirty="0">
                <a:solidFill>
                  <a:schemeClr val="tx2">
                    <a:lumMod val="50000"/>
                  </a:schemeClr>
                </a:solidFill>
              </a:rPr>
              <a:t>Today, information and knowledge have become the driving engines of </a:t>
            </a:r>
            <a:r>
              <a:rPr lang="en-US" altLang="ja-JP" sz="2400" b="1" dirty="0" smtClean="0">
                <a:solidFill>
                  <a:schemeClr val="tx2">
                    <a:lumMod val="50000"/>
                  </a:schemeClr>
                </a:solidFill>
              </a:rPr>
              <a:t>the age </a:t>
            </a:r>
            <a:r>
              <a:rPr lang="en-US" altLang="ja-JP" sz="2400" b="1" dirty="0">
                <a:solidFill>
                  <a:schemeClr val="tx2">
                    <a:lumMod val="50000"/>
                  </a:schemeClr>
                </a:solidFill>
              </a:rPr>
              <a:t>of the Information Industry Revolution.</a:t>
            </a:r>
          </a:p>
        </p:txBody>
      </p:sp>
    </p:spTree>
    <p:extLst>
      <p:ext uri="{BB962C8B-B14F-4D97-AF65-F5344CB8AC3E}">
        <p14:creationId xmlns:p14="http://schemas.microsoft.com/office/powerpoint/2010/main" val="3733369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宵の口の富士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7463"/>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401760" y="893440"/>
            <a:ext cx="8418712" cy="447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accent1"/>
              </a:buClr>
              <a:buSzPct val="80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342900" indent="-342900" eaLnBrk="1" hangingPunct="1">
              <a:spcBef>
                <a:spcPct val="0"/>
              </a:spcBef>
              <a:buClrTx/>
              <a:buSzTx/>
            </a:pPr>
            <a:r>
              <a:rPr lang="en-US" altLang="ja-JP" sz="2400" b="1" dirty="0">
                <a:solidFill>
                  <a:schemeClr val="bg1"/>
                </a:solidFill>
                <a:latin typeface="+mn-lt"/>
              </a:rPr>
              <a:t>Expansion of the market economies since the fall of the Berlin Wall in 1989</a:t>
            </a:r>
          </a:p>
          <a:p>
            <a:pPr marL="342900" indent="-342900" eaLnBrk="1" hangingPunct="1">
              <a:spcBef>
                <a:spcPct val="0"/>
              </a:spcBef>
              <a:buClrTx/>
              <a:buSzTx/>
            </a:pPr>
            <a:r>
              <a:rPr lang="en-US" altLang="ja-JP" sz="2400" b="1" dirty="0">
                <a:solidFill>
                  <a:schemeClr val="bg1"/>
                </a:solidFill>
                <a:latin typeface="+mn-lt"/>
              </a:rPr>
              <a:t>China’s embrace of the market economy a decade earlier</a:t>
            </a:r>
          </a:p>
          <a:p>
            <a:pPr marL="342900" indent="-342900" eaLnBrk="1" hangingPunct="1">
              <a:spcBef>
                <a:spcPct val="0"/>
              </a:spcBef>
              <a:buClrTx/>
              <a:buSzTx/>
            </a:pPr>
            <a:endParaRPr lang="en-US" altLang="ja-JP" sz="2400" b="1" dirty="0">
              <a:solidFill>
                <a:schemeClr val="bg1"/>
              </a:solidFill>
              <a:latin typeface="+mn-lt"/>
            </a:endParaRPr>
          </a:p>
        </p:txBody>
      </p:sp>
      <p:sp>
        <p:nvSpPr>
          <p:cNvPr id="2" name="スライド番号プレースホルダー 1"/>
          <p:cNvSpPr>
            <a:spLocks noGrp="1"/>
          </p:cNvSpPr>
          <p:nvPr>
            <p:ph type="sldNum" sz="quarter" idx="12"/>
          </p:nvPr>
        </p:nvSpPr>
        <p:spPr/>
        <p:txBody>
          <a:bodyPr/>
          <a:lstStyle/>
          <a:p>
            <a:pPr>
              <a:defRPr/>
            </a:pPr>
            <a:r>
              <a:rPr lang="en-US" altLang="ja-JP" dirty="0"/>
              <a:t>3</a:t>
            </a:r>
          </a:p>
        </p:txBody>
      </p:sp>
      <p:sp>
        <p:nvSpPr>
          <p:cNvPr id="3" name="タイトル 2"/>
          <p:cNvSpPr>
            <a:spLocks noGrp="1"/>
          </p:cNvSpPr>
          <p:nvPr>
            <p:ph type="title" idx="4294967295"/>
          </p:nvPr>
        </p:nvSpPr>
        <p:spPr>
          <a:xfrm>
            <a:off x="457200" y="-27384"/>
            <a:ext cx="8229600" cy="936104"/>
          </a:xfrm>
        </p:spPr>
        <p:txBody>
          <a:bodyPr>
            <a:normAutofit/>
          </a:bodyPr>
          <a:lstStyle/>
          <a:p>
            <a:r>
              <a:rPr lang="en-US" altLang="ja-JP" sz="3600" b="1" dirty="0" smtClean="0">
                <a:solidFill>
                  <a:schemeClr val="bg1"/>
                </a:solidFill>
              </a:rPr>
              <a:t>The </a:t>
            </a:r>
            <a:r>
              <a:rPr lang="en-US" altLang="ja-JP" sz="3600" b="1" dirty="0">
                <a:solidFill>
                  <a:schemeClr val="bg1"/>
                </a:solidFill>
              </a:rPr>
              <a:t>Age of the Global Market</a:t>
            </a:r>
            <a:endParaRPr kumimoji="1" lang="ja-JP" altLang="en-US" sz="3600" b="1" dirty="0">
              <a:solidFill>
                <a:schemeClr val="bg1"/>
              </a:solidFill>
            </a:endParaRPr>
          </a:p>
        </p:txBody>
      </p:sp>
      <p:sp>
        <p:nvSpPr>
          <p:cNvPr id="4" name="正方形/長方形 3"/>
          <p:cNvSpPr/>
          <p:nvPr/>
        </p:nvSpPr>
        <p:spPr>
          <a:xfrm>
            <a:off x="491641" y="3396467"/>
            <a:ext cx="8136904" cy="1323439"/>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n-US" altLang="ja-JP" sz="2000" dirty="0">
                <a:solidFill>
                  <a:schemeClr val="tx2">
                    <a:lumMod val="50000"/>
                  </a:schemeClr>
                </a:solidFill>
              </a:rPr>
              <a:t>How deeply will the Globalized Market and Information Society influence the world in the 21st and 22nd centuries? </a:t>
            </a:r>
            <a:endParaRPr lang="en-US" altLang="ja-JP" sz="2000" dirty="0" smtClean="0">
              <a:solidFill>
                <a:schemeClr val="tx2">
                  <a:lumMod val="50000"/>
                </a:schemeClr>
              </a:solidFill>
            </a:endParaRPr>
          </a:p>
          <a:p>
            <a:pPr marL="342900" indent="-342900">
              <a:buFont typeface="Arial" panose="020B0604020202020204" pitchFamily="34" charset="0"/>
              <a:buChar char="•"/>
            </a:pPr>
            <a:r>
              <a:rPr lang="en-US" altLang="ja-JP" sz="2000" dirty="0" smtClean="0">
                <a:solidFill>
                  <a:schemeClr val="tx2">
                    <a:lumMod val="50000"/>
                  </a:schemeClr>
                </a:solidFill>
              </a:rPr>
              <a:t>We </a:t>
            </a:r>
            <a:r>
              <a:rPr lang="en-US" altLang="ja-JP" sz="2000" dirty="0">
                <a:solidFill>
                  <a:schemeClr val="tx2">
                    <a:lumMod val="50000"/>
                  </a:schemeClr>
                </a:solidFill>
              </a:rPr>
              <a:t>should anticipate widespread upheaval, and so we must establish a strategy to cope with rapid change in the future.</a:t>
            </a:r>
          </a:p>
        </p:txBody>
      </p:sp>
    </p:spTree>
    <p:extLst>
      <p:ext uri="{BB962C8B-B14F-4D97-AF65-F5344CB8AC3E}">
        <p14:creationId xmlns:p14="http://schemas.microsoft.com/office/powerpoint/2010/main" val="3733369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宵の口の富士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7463"/>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401760" y="893440"/>
            <a:ext cx="8418712" cy="131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accent1"/>
              </a:buClr>
              <a:buSzPct val="80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342900" indent="-342900" eaLnBrk="1" hangingPunct="1">
              <a:spcBef>
                <a:spcPct val="0"/>
              </a:spcBef>
              <a:buClrTx/>
              <a:buSzTx/>
            </a:pPr>
            <a:r>
              <a:rPr lang="en-US" altLang="ja-JP" sz="2000" b="1" dirty="0">
                <a:solidFill>
                  <a:schemeClr val="bg1"/>
                </a:solidFill>
                <a:latin typeface="+mn-lt"/>
              </a:rPr>
              <a:t>The Information Age, which started in the mid-20th century, has entered the 21st century, during which the Information Industry Revolution will change the entire world through the Internet and “big data,” the large, complex data sets which are currently being created around the world. </a:t>
            </a:r>
            <a:endParaRPr lang="en-US" altLang="ja-JP" sz="2000" b="1" dirty="0" smtClean="0">
              <a:solidFill>
                <a:schemeClr val="bg1"/>
              </a:solidFill>
              <a:latin typeface="+mn-lt"/>
            </a:endParaRPr>
          </a:p>
        </p:txBody>
      </p:sp>
      <p:sp>
        <p:nvSpPr>
          <p:cNvPr id="2" name="スライド番号プレースホルダー 1"/>
          <p:cNvSpPr>
            <a:spLocks noGrp="1"/>
          </p:cNvSpPr>
          <p:nvPr>
            <p:ph type="sldNum" sz="quarter" idx="12"/>
          </p:nvPr>
        </p:nvSpPr>
        <p:spPr/>
        <p:txBody>
          <a:bodyPr/>
          <a:lstStyle/>
          <a:p>
            <a:pPr>
              <a:defRPr/>
            </a:pPr>
            <a:r>
              <a:rPr lang="en-US" altLang="ja-JP" dirty="0"/>
              <a:t>3</a:t>
            </a:r>
          </a:p>
        </p:txBody>
      </p:sp>
      <p:sp>
        <p:nvSpPr>
          <p:cNvPr id="3" name="タイトル 2"/>
          <p:cNvSpPr>
            <a:spLocks noGrp="1"/>
          </p:cNvSpPr>
          <p:nvPr>
            <p:ph type="title" idx="4294967295"/>
          </p:nvPr>
        </p:nvSpPr>
        <p:spPr>
          <a:xfrm>
            <a:off x="179512" y="-27384"/>
            <a:ext cx="8856984" cy="936104"/>
          </a:xfrm>
        </p:spPr>
        <p:txBody>
          <a:bodyPr>
            <a:noAutofit/>
          </a:bodyPr>
          <a:lstStyle/>
          <a:p>
            <a:r>
              <a:rPr lang="en-US" altLang="ja-JP" sz="3200" b="1" dirty="0" smtClean="0">
                <a:solidFill>
                  <a:schemeClr val="bg1"/>
                </a:solidFill>
              </a:rPr>
              <a:t>Origins </a:t>
            </a:r>
            <a:r>
              <a:rPr lang="en-US" altLang="ja-JP" sz="3200" b="1" dirty="0">
                <a:solidFill>
                  <a:schemeClr val="bg1"/>
                </a:solidFill>
              </a:rPr>
              <a:t>of the Information Industry Revolution</a:t>
            </a:r>
            <a:endParaRPr kumimoji="1" lang="ja-JP" altLang="en-US" sz="3200" b="1" dirty="0">
              <a:solidFill>
                <a:schemeClr val="bg1"/>
              </a:solidFill>
            </a:endParaRPr>
          </a:p>
        </p:txBody>
      </p:sp>
      <p:sp>
        <p:nvSpPr>
          <p:cNvPr id="4" name="正方形/長方形 3"/>
          <p:cNvSpPr/>
          <p:nvPr/>
        </p:nvSpPr>
        <p:spPr>
          <a:xfrm>
            <a:off x="41932" y="6516052"/>
            <a:ext cx="7338379" cy="369332"/>
          </a:xfrm>
          <a:prstGeom prst="rect">
            <a:avLst/>
          </a:prstGeom>
        </p:spPr>
        <p:txBody>
          <a:bodyPr wrap="square">
            <a:spAutoFit/>
          </a:bodyPr>
          <a:lstStyle/>
          <a:p>
            <a:r>
              <a:rPr lang="en-US" altLang="ja-JP" dirty="0"/>
              <a:t> </a:t>
            </a:r>
            <a:r>
              <a:rPr lang="en-US" altLang="ja-JP" dirty="0" smtClean="0"/>
              <a:t>*1) Mr</a:t>
            </a:r>
            <a:r>
              <a:rPr lang="en-US" altLang="ja-JP" dirty="0"/>
              <a:t>. </a:t>
            </a:r>
            <a:r>
              <a:rPr lang="en-US" altLang="ja-JP" dirty="0" err="1"/>
              <a:t>Joichi</a:t>
            </a:r>
            <a:r>
              <a:rPr lang="en-US" altLang="ja-JP" dirty="0"/>
              <a:t> </a:t>
            </a:r>
            <a:r>
              <a:rPr lang="en-US" altLang="ja-JP" dirty="0" err="1"/>
              <a:t>Itoh</a:t>
            </a:r>
            <a:r>
              <a:rPr lang="en-US" altLang="ja-JP" dirty="0"/>
              <a:t>, Director of the MIT Media Lab. </a:t>
            </a:r>
            <a:endParaRPr lang="ja-JP" altLang="en-US" dirty="0"/>
          </a:p>
        </p:txBody>
      </p:sp>
      <p:sp>
        <p:nvSpPr>
          <p:cNvPr id="5" name="正方形/長方形 4"/>
          <p:cNvSpPr/>
          <p:nvPr/>
        </p:nvSpPr>
        <p:spPr>
          <a:xfrm>
            <a:off x="404148" y="2276872"/>
            <a:ext cx="8416324" cy="1015663"/>
          </a:xfrm>
          <a:prstGeom prst="rect">
            <a:avLst/>
          </a:prstGeom>
          <a:solidFill>
            <a:schemeClr val="bg1"/>
          </a:solidFill>
        </p:spPr>
        <p:txBody>
          <a:bodyPr wrap="square">
            <a:spAutoFit/>
          </a:bodyPr>
          <a:lstStyle/>
          <a:p>
            <a:pPr marL="457200" indent="-457200" algn="just">
              <a:spcBef>
                <a:spcPct val="0"/>
              </a:spcBef>
              <a:buFont typeface="Arial" panose="020B0604020202020204" pitchFamily="34" charset="0"/>
              <a:buChar char="•"/>
            </a:pPr>
            <a:r>
              <a:rPr lang="en-US" altLang="ja-JP" sz="2000" b="1" dirty="0" smtClean="0">
                <a:solidFill>
                  <a:schemeClr val="tx2">
                    <a:lumMod val="50000"/>
                  </a:schemeClr>
                </a:solidFill>
              </a:rPr>
              <a:t>The </a:t>
            </a:r>
            <a:r>
              <a:rPr lang="en-US" altLang="ja-JP" sz="2000" b="1" dirty="0">
                <a:solidFill>
                  <a:schemeClr val="tx2">
                    <a:lumMod val="50000"/>
                  </a:schemeClr>
                </a:solidFill>
              </a:rPr>
              <a:t>world has been changed dramatically due to </a:t>
            </a:r>
            <a:r>
              <a:rPr lang="en-US" altLang="ja-JP" sz="2000" b="1" dirty="0" smtClean="0">
                <a:solidFill>
                  <a:schemeClr val="tx2">
                    <a:lumMod val="50000"/>
                  </a:schemeClr>
                </a:solidFill>
              </a:rPr>
              <a:t>the information wave</a:t>
            </a:r>
            <a:r>
              <a:rPr lang="en-US" altLang="ja-JP" sz="2000" b="1" dirty="0">
                <a:solidFill>
                  <a:schemeClr val="tx2">
                    <a:lumMod val="50000"/>
                  </a:schemeClr>
                </a:solidFill>
              </a:rPr>
              <a:t>.</a:t>
            </a:r>
            <a:endParaRPr lang="en-US" altLang="ja-JP" sz="2000" b="1" dirty="0" smtClean="0">
              <a:solidFill>
                <a:schemeClr val="tx2">
                  <a:lumMod val="50000"/>
                </a:schemeClr>
              </a:solidFill>
            </a:endParaRPr>
          </a:p>
          <a:p>
            <a:pPr marL="457200" indent="-457200" algn="just">
              <a:spcBef>
                <a:spcPct val="0"/>
              </a:spcBef>
              <a:buFont typeface="Arial" panose="020B0604020202020204" pitchFamily="34" charset="0"/>
              <a:buChar char="•"/>
            </a:pPr>
            <a:r>
              <a:rPr lang="en-US" altLang="ja-JP" sz="2000" b="1" dirty="0" smtClean="0">
                <a:solidFill>
                  <a:schemeClr val="tx2">
                    <a:lumMod val="50000"/>
                  </a:schemeClr>
                </a:solidFill>
              </a:rPr>
              <a:t>The </a:t>
            </a:r>
            <a:r>
              <a:rPr lang="en-US" altLang="ja-JP" sz="2000" b="1" dirty="0">
                <a:solidFill>
                  <a:schemeClr val="tx2">
                    <a:lumMod val="50000"/>
                  </a:schemeClr>
                </a:solidFill>
              </a:rPr>
              <a:t>corporations in the big data age can originate and add new </a:t>
            </a:r>
            <a:r>
              <a:rPr lang="en-US" altLang="ja-JP" sz="2000" b="1" dirty="0" smtClean="0">
                <a:solidFill>
                  <a:schemeClr val="tx2">
                    <a:lumMod val="50000"/>
                  </a:schemeClr>
                </a:solidFill>
              </a:rPr>
              <a:t>values </a:t>
            </a:r>
            <a:r>
              <a:rPr lang="en-US" altLang="ja-JP" sz="2000" b="1" dirty="0">
                <a:solidFill>
                  <a:schemeClr val="tx2">
                    <a:lumMod val="50000"/>
                  </a:schemeClr>
                </a:solidFill>
              </a:rPr>
              <a:t>by big data</a:t>
            </a:r>
            <a:r>
              <a:rPr lang="en-US" altLang="ja-JP" sz="2000" b="1" dirty="0" smtClean="0">
                <a:solidFill>
                  <a:schemeClr val="tx2">
                    <a:lumMod val="50000"/>
                  </a:schemeClr>
                </a:solidFill>
              </a:rPr>
              <a:t>. (*1)</a:t>
            </a:r>
            <a:endParaRPr lang="en-US" altLang="ja-JP" sz="2000" b="1" dirty="0">
              <a:solidFill>
                <a:schemeClr val="tx2">
                  <a:lumMod val="50000"/>
                </a:schemeClr>
              </a:solidFill>
            </a:endParaRPr>
          </a:p>
        </p:txBody>
      </p:sp>
      <p:sp>
        <p:nvSpPr>
          <p:cNvPr id="9" name="正方形/長方形 8"/>
          <p:cNvSpPr/>
          <p:nvPr/>
        </p:nvSpPr>
        <p:spPr>
          <a:xfrm>
            <a:off x="404148" y="5478323"/>
            <a:ext cx="8416324" cy="1015663"/>
          </a:xfrm>
          <a:prstGeom prst="rect">
            <a:avLst/>
          </a:prstGeom>
          <a:solidFill>
            <a:schemeClr val="bg1"/>
          </a:solidFill>
        </p:spPr>
        <p:txBody>
          <a:bodyPr wrap="square">
            <a:spAutoFit/>
          </a:bodyPr>
          <a:lstStyle/>
          <a:p>
            <a:pPr marL="457200" indent="-457200" algn="just">
              <a:spcBef>
                <a:spcPct val="0"/>
              </a:spcBef>
              <a:buFont typeface="Arial" panose="020B0604020202020204" pitchFamily="34" charset="0"/>
              <a:buChar char="•"/>
            </a:pPr>
            <a:r>
              <a:rPr lang="en-US" altLang="ja-JP" sz="2000" b="1" dirty="0">
                <a:solidFill>
                  <a:schemeClr val="tx2">
                    <a:lumMod val="50000"/>
                  </a:schemeClr>
                </a:solidFill>
              </a:rPr>
              <a:t>By the 22nd century, big data will become the primary source of power in society</a:t>
            </a:r>
            <a:r>
              <a:rPr lang="en-US" altLang="ja-JP" sz="2000" b="1" dirty="0" smtClean="0">
                <a:solidFill>
                  <a:schemeClr val="tx2">
                    <a:lumMod val="50000"/>
                  </a:schemeClr>
                </a:solidFill>
              </a:rPr>
              <a:t>.</a:t>
            </a:r>
          </a:p>
          <a:p>
            <a:pPr marL="457200" indent="-457200" algn="just">
              <a:spcBef>
                <a:spcPct val="0"/>
              </a:spcBef>
              <a:buFont typeface="Arial" panose="020B0604020202020204" pitchFamily="34" charset="0"/>
              <a:buChar char="•"/>
            </a:pPr>
            <a:r>
              <a:rPr lang="en-US" altLang="ja-JP" sz="2000" b="1" dirty="0" smtClean="0">
                <a:solidFill>
                  <a:schemeClr val="tx2">
                    <a:lumMod val="50000"/>
                  </a:schemeClr>
                </a:solidFill>
              </a:rPr>
              <a:t>Who </a:t>
            </a:r>
            <a:r>
              <a:rPr lang="en-US" altLang="ja-JP" sz="2000" b="1" dirty="0">
                <a:solidFill>
                  <a:schemeClr val="tx2">
                    <a:lumMod val="50000"/>
                  </a:schemeClr>
                </a:solidFill>
              </a:rPr>
              <a:t>control information will control the world.</a:t>
            </a:r>
          </a:p>
        </p:txBody>
      </p:sp>
      <p:sp>
        <p:nvSpPr>
          <p:cNvPr id="10" name="Rectangle 3"/>
          <p:cNvSpPr>
            <a:spLocks noChangeArrowheads="1"/>
          </p:cNvSpPr>
          <p:nvPr/>
        </p:nvSpPr>
        <p:spPr bwMode="auto">
          <a:xfrm>
            <a:off x="401760" y="3717032"/>
            <a:ext cx="8418712"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accent1"/>
              </a:buClr>
              <a:buSzPct val="80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342900" indent="-342900" eaLnBrk="1" hangingPunct="1">
              <a:spcBef>
                <a:spcPct val="0"/>
              </a:spcBef>
              <a:buClrTx/>
              <a:buSzTx/>
            </a:pPr>
            <a:r>
              <a:rPr lang="en-US" altLang="ja-JP" sz="2000" b="1" dirty="0">
                <a:solidFill>
                  <a:schemeClr val="bg1"/>
                </a:solidFill>
                <a:latin typeface="+mn-lt"/>
              </a:rPr>
              <a:t>Power in the Agricultural Age 10,000 years ago was based on land, and that in the Industrial Age was based on capital. </a:t>
            </a:r>
            <a:r>
              <a:rPr lang="en-US" altLang="ja-JP" sz="2000" b="1" dirty="0" smtClean="0">
                <a:solidFill>
                  <a:schemeClr val="bg1"/>
                </a:solidFill>
                <a:latin typeface="+mn-lt"/>
              </a:rPr>
              <a:t>Information </a:t>
            </a:r>
            <a:r>
              <a:rPr lang="en-US" altLang="ja-JP" sz="2000" b="1" dirty="0">
                <a:solidFill>
                  <a:schemeClr val="bg1"/>
                </a:solidFill>
                <a:latin typeface="+mn-lt"/>
              </a:rPr>
              <a:t>has been the source of power in the Information Age, since the middle of the 20th century, and knowledge has become an additional source of power in the Knowledge Information age of the 21st century. </a:t>
            </a:r>
            <a:endParaRPr lang="en-US" altLang="ja-JP" sz="2000" b="1" dirty="0" smtClean="0">
              <a:solidFill>
                <a:schemeClr val="bg1"/>
              </a:solidFill>
              <a:latin typeface="+mn-lt"/>
            </a:endParaRPr>
          </a:p>
        </p:txBody>
      </p:sp>
    </p:spTree>
    <p:extLst>
      <p:ext uri="{BB962C8B-B14F-4D97-AF65-F5344CB8AC3E}">
        <p14:creationId xmlns:p14="http://schemas.microsoft.com/office/powerpoint/2010/main" val="3733369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宵の口の富士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7463"/>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401760" y="893440"/>
            <a:ext cx="8418712" cy="555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accent1"/>
              </a:buClr>
              <a:buSzPct val="80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457200" indent="-457200" eaLnBrk="1" hangingPunct="1">
              <a:spcBef>
                <a:spcPct val="0"/>
              </a:spcBef>
              <a:buClrTx/>
              <a:buSzTx/>
            </a:pPr>
            <a:r>
              <a:rPr lang="en-US" altLang="ja-JP" sz="2000" b="1" dirty="0" smtClean="0">
                <a:solidFill>
                  <a:schemeClr val="bg1"/>
                </a:solidFill>
                <a:latin typeface="+mn-lt"/>
              </a:rPr>
              <a:t>Communist </a:t>
            </a:r>
            <a:r>
              <a:rPr lang="en-US" altLang="ja-JP" sz="2000" b="1" dirty="0">
                <a:solidFill>
                  <a:schemeClr val="bg1"/>
                </a:solidFill>
                <a:latin typeface="+mn-lt"/>
              </a:rPr>
              <a:t>countries have shifted to market economies, accelerating globalization of world economy since 1989.</a:t>
            </a:r>
          </a:p>
          <a:p>
            <a:pPr marL="457200" indent="-457200" eaLnBrk="1" hangingPunct="1">
              <a:spcBef>
                <a:spcPct val="0"/>
              </a:spcBef>
              <a:buClrTx/>
              <a:buSzTx/>
            </a:pPr>
            <a:r>
              <a:rPr lang="en-US" altLang="ja-JP" sz="2000" b="1" dirty="0" smtClean="0">
                <a:solidFill>
                  <a:schemeClr val="bg1"/>
                </a:solidFill>
                <a:latin typeface="+mn-lt"/>
              </a:rPr>
              <a:t>At </a:t>
            </a:r>
            <a:r>
              <a:rPr lang="en-US" altLang="ja-JP" sz="2000" b="1" dirty="0">
                <a:solidFill>
                  <a:schemeClr val="bg1"/>
                </a:solidFill>
                <a:latin typeface="+mn-lt"/>
              </a:rPr>
              <a:t>the end of the 1990s and during the early 2000s, an Information Society, led by ICT and the Internet, has emerged.</a:t>
            </a:r>
          </a:p>
          <a:p>
            <a:pPr marL="457200" indent="-457200" eaLnBrk="1" hangingPunct="1">
              <a:spcBef>
                <a:spcPct val="0"/>
              </a:spcBef>
              <a:buClrTx/>
              <a:buSzTx/>
            </a:pPr>
            <a:r>
              <a:rPr lang="en-US" altLang="ja-JP" sz="2000" b="1" dirty="0" smtClean="0">
                <a:solidFill>
                  <a:schemeClr val="bg1"/>
                </a:solidFill>
                <a:latin typeface="+mn-lt"/>
              </a:rPr>
              <a:t>The </a:t>
            </a:r>
            <a:r>
              <a:rPr lang="en-US" altLang="ja-JP" sz="2000" b="1" dirty="0">
                <a:solidFill>
                  <a:schemeClr val="bg1"/>
                </a:solidFill>
                <a:latin typeface="+mn-lt"/>
              </a:rPr>
              <a:t>terrorist attack against the United States on September 11, 2001 and destruction of the World Trade Center in New York, which led to the occupations of Afghanistan and Iraq by the US, have changed the world.</a:t>
            </a:r>
          </a:p>
          <a:p>
            <a:pPr marL="457200" indent="-457200" eaLnBrk="1" hangingPunct="1">
              <a:spcBef>
                <a:spcPct val="0"/>
              </a:spcBef>
              <a:buClrTx/>
              <a:buSzTx/>
            </a:pPr>
            <a:r>
              <a:rPr lang="en-US" altLang="ja-JP" sz="2000" b="1" dirty="0" smtClean="0">
                <a:solidFill>
                  <a:schemeClr val="bg1"/>
                </a:solidFill>
                <a:latin typeface="+mn-lt"/>
              </a:rPr>
              <a:t>The </a:t>
            </a:r>
            <a:r>
              <a:rPr lang="en-US" altLang="ja-JP" sz="2000" b="1" dirty="0">
                <a:solidFill>
                  <a:schemeClr val="bg1"/>
                </a:solidFill>
                <a:latin typeface="+mn-lt"/>
              </a:rPr>
              <a:t>US subprime loan crisis in 2007, and Lehman Shock in September 2008, triggered a world financial and banking crisis.</a:t>
            </a:r>
          </a:p>
          <a:p>
            <a:pPr marL="457200" indent="-457200" eaLnBrk="1" hangingPunct="1">
              <a:spcBef>
                <a:spcPct val="0"/>
              </a:spcBef>
              <a:buClrTx/>
              <a:buSzTx/>
            </a:pPr>
            <a:r>
              <a:rPr lang="en-US" altLang="ja-JP" sz="2000" b="1" dirty="0" smtClean="0">
                <a:solidFill>
                  <a:schemeClr val="bg1"/>
                </a:solidFill>
                <a:latin typeface="+mn-lt"/>
              </a:rPr>
              <a:t>The </a:t>
            </a:r>
            <a:r>
              <a:rPr lang="en-US" altLang="ja-JP" sz="2000" b="1" dirty="0">
                <a:solidFill>
                  <a:schemeClr val="bg1"/>
                </a:solidFill>
                <a:latin typeface="+mn-lt"/>
              </a:rPr>
              <a:t>recent sovereign debt crisis in Greece and Spain has weakened the euro and severely damaged the EU economy.</a:t>
            </a:r>
          </a:p>
          <a:p>
            <a:pPr marL="457200" indent="-457200" eaLnBrk="1" hangingPunct="1">
              <a:spcBef>
                <a:spcPct val="0"/>
              </a:spcBef>
              <a:buClrTx/>
              <a:buSzTx/>
            </a:pPr>
            <a:r>
              <a:rPr lang="en-US" altLang="ja-JP" sz="2000" b="1" dirty="0" smtClean="0">
                <a:solidFill>
                  <a:schemeClr val="bg1"/>
                </a:solidFill>
                <a:latin typeface="+mn-lt"/>
              </a:rPr>
              <a:t>In </a:t>
            </a:r>
            <a:r>
              <a:rPr lang="en-US" altLang="ja-JP" sz="2000" b="1" dirty="0">
                <a:solidFill>
                  <a:schemeClr val="bg1"/>
                </a:solidFill>
                <a:latin typeface="+mn-lt"/>
              </a:rPr>
              <a:t>the meantime, the BRICS countries and other developing countries </a:t>
            </a:r>
            <a:r>
              <a:rPr lang="en-US" altLang="ja-JP" sz="2000" b="1" dirty="0" smtClean="0">
                <a:solidFill>
                  <a:schemeClr val="bg1"/>
                </a:solidFill>
                <a:latin typeface="+mn-lt"/>
              </a:rPr>
              <a:t>have </a:t>
            </a:r>
            <a:r>
              <a:rPr lang="en-US" altLang="ja-JP" sz="2000" b="1" dirty="0">
                <a:solidFill>
                  <a:schemeClr val="bg1"/>
                </a:solidFill>
                <a:latin typeface="+mn-lt"/>
              </a:rPr>
              <a:t>made great progress in economic development. The Next Four countries (Korea, Indonesia, Mexico and Turkey) will soon emulate the BRICS, and the weakest members of the G20 will follow.</a:t>
            </a:r>
          </a:p>
          <a:p>
            <a:pPr eaLnBrk="1" hangingPunct="1">
              <a:spcBef>
                <a:spcPct val="0"/>
              </a:spcBef>
              <a:buClrTx/>
              <a:buSzTx/>
              <a:buNone/>
            </a:pPr>
            <a:endParaRPr lang="en-US" altLang="ja-JP" sz="2000" b="1" dirty="0">
              <a:solidFill>
                <a:schemeClr val="bg1"/>
              </a:solidFill>
              <a:latin typeface="+mn-lt"/>
            </a:endParaRPr>
          </a:p>
        </p:txBody>
      </p:sp>
      <p:sp>
        <p:nvSpPr>
          <p:cNvPr id="2" name="スライド番号プレースホルダー 1"/>
          <p:cNvSpPr>
            <a:spLocks noGrp="1"/>
          </p:cNvSpPr>
          <p:nvPr>
            <p:ph type="sldNum" sz="quarter" idx="12"/>
          </p:nvPr>
        </p:nvSpPr>
        <p:spPr/>
        <p:txBody>
          <a:bodyPr/>
          <a:lstStyle/>
          <a:p>
            <a:pPr>
              <a:defRPr/>
            </a:pPr>
            <a:r>
              <a:rPr lang="en-US" altLang="ja-JP" dirty="0"/>
              <a:t>3</a:t>
            </a:r>
          </a:p>
        </p:txBody>
      </p:sp>
      <p:sp>
        <p:nvSpPr>
          <p:cNvPr id="3" name="タイトル 2"/>
          <p:cNvSpPr>
            <a:spLocks noGrp="1"/>
          </p:cNvSpPr>
          <p:nvPr>
            <p:ph type="title" idx="4294967295"/>
          </p:nvPr>
        </p:nvSpPr>
        <p:spPr>
          <a:xfrm>
            <a:off x="457200" y="-27384"/>
            <a:ext cx="8229600" cy="936104"/>
          </a:xfrm>
        </p:spPr>
        <p:txBody>
          <a:bodyPr>
            <a:normAutofit/>
          </a:bodyPr>
          <a:lstStyle/>
          <a:p>
            <a:r>
              <a:rPr lang="en-US" altLang="ja-JP" sz="3200" b="1" dirty="0" smtClean="0">
                <a:solidFill>
                  <a:schemeClr val="bg1"/>
                </a:solidFill>
              </a:rPr>
              <a:t>The </a:t>
            </a:r>
            <a:r>
              <a:rPr lang="en-US" altLang="ja-JP" sz="3200" b="1" dirty="0">
                <a:solidFill>
                  <a:schemeClr val="bg1"/>
                </a:solidFill>
              </a:rPr>
              <a:t>Global </a:t>
            </a:r>
            <a:r>
              <a:rPr lang="en-US" altLang="ja-JP" sz="3200" b="1" dirty="0" smtClean="0">
                <a:solidFill>
                  <a:schemeClr val="bg1"/>
                </a:solidFill>
              </a:rPr>
              <a:t>Age (1)</a:t>
            </a:r>
            <a:endParaRPr kumimoji="1" lang="ja-JP" altLang="en-US" sz="3200" b="1" dirty="0">
              <a:solidFill>
                <a:schemeClr val="bg1"/>
              </a:solidFill>
            </a:endParaRPr>
          </a:p>
        </p:txBody>
      </p:sp>
    </p:spTree>
    <p:extLst>
      <p:ext uri="{BB962C8B-B14F-4D97-AF65-F5344CB8AC3E}">
        <p14:creationId xmlns:p14="http://schemas.microsoft.com/office/powerpoint/2010/main" val="1144915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宵の口の富士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7463"/>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401760" y="893440"/>
            <a:ext cx="8418712" cy="555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accent1"/>
              </a:buClr>
              <a:buSzPct val="80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457200" indent="-457200" eaLnBrk="1" hangingPunct="1">
              <a:spcBef>
                <a:spcPct val="0"/>
              </a:spcBef>
              <a:buClrTx/>
              <a:buSzTx/>
            </a:pPr>
            <a:r>
              <a:rPr lang="en-US" altLang="ja-JP" sz="2000" b="1" dirty="0" smtClean="0">
                <a:solidFill>
                  <a:schemeClr val="bg1"/>
                </a:solidFill>
                <a:latin typeface="+mn-lt"/>
              </a:rPr>
              <a:t>The </a:t>
            </a:r>
            <a:r>
              <a:rPr lang="en-US" altLang="ja-JP" sz="2000" b="1" dirty="0">
                <a:solidFill>
                  <a:schemeClr val="bg1"/>
                </a:solidFill>
                <a:latin typeface="+mn-lt"/>
              </a:rPr>
              <a:t>Next 11, which includes Korea, Indonesia, Vietnam, the Philippines, Bangladesh, Pakistan, Iran, Egypt, Turkey, Nigeria and Mexico, have been steadily developing and will emerge as economic powers in the 21st century. Due to ICT and the big data revolution, these newly developing countries will play an important role in the world economy.</a:t>
            </a:r>
          </a:p>
          <a:p>
            <a:pPr marL="457200" indent="-457200" eaLnBrk="1" hangingPunct="1">
              <a:spcBef>
                <a:spcPct val="0"/>
              </a:spcBef>
              <a:buClrTx/>
              <a:buSzTx/>
            </a:pPr>
            <a:r>
              <a:rPr lang="en-US" altLang="ja-JP" sz="2000" b="1" dirty="0" smtClean="0">
                <a:solidFill>
                  <a:schemeClr val="bg1"/>
                </a:solidFill>
                <a:latin typeface="+mn-lt"/>
              </a:rPr>
              <a:t>The </a:t>
            </a:r>
            <a:r>
              <a:rPr lang="en-US" altLang="ja-JP" sz="2000" b="1" dirty="0">
                <a:solidFill>
                  <a:schemeClr val="bg1"/>
                </a:solidFill>
                <a:latin typeface="+mn-lt"/>
              </a:rPr>
              <a:t>G20 countries have continued to show rapid economic progress.</a:t>
            </a:r>
          </a:p>
          <a:p>
            <a:pPr marL="457200" indent="-457200" eaLnBrk="1" hangingPunct="1">
              <a:spcBef>
                <a:spcPct val="0"/>
              </a:spcBef>
              <a:buClrTx/>
              <a:buSzTx/>
            </a:pPr>
            <a:r>
              <a:rPr lang="en-US" altLang="ja-JP" sz="2000" b="1" dirty="0" smtClean="0">
                <a:solidFill>
                  <a:schemeClr val="bg1"/>
                </a:solidFill>
                <a:latin typeface="+mn-lt"/>
              </a:rPr>
              <a:t>The </a:t>
            </a:r>
            <a:r>
              <a:rPr lang="en-US" altLang="ja-JP" sz="2000" b="1" dirty="0">
                <a:solidFill>
                  <a:schemeClr val="bg1"/>
                </a:solidFill>
                <a:latin typeface="+mn-lt"/>
              </a:rPr>
              <a:t>ASEAN 10 countries, which include the Mekong River states of Thailand, Vietnam, Cambodia, Laos, and Myanmar; the SCO states, which include China, Russia, Tajikistan, Kyrgyzstan, Kazakhstan, and Uzbekistan; and Africa, which consists of 54 countries, are all projected to experience rapid growth between the 2020s and 2030s.</a:t>
            </a:r>
          </a:p>
          <a:p>
            <a:pPr marL="457200" indent="-457200" eaLnBrk="1" hangingPunct="1">
              <a:spcBef>
                <a:spcPct val="0"/>
              </a:spcBef>
              <a:buClrTx/>
              <a:buSzTx/>
            </a:pPr>
            <a:r>
              <a:rPr lang="en-US" altLang="ja-JP" sz="2000" b="1" dirty="0" smtClean="0">
                <a:solidFill>
                  <a:schemeClr val="bg1"/>
                </a:solidFill>
                <a:latin typeface="+mn-lt"/>
              </a:rPr>
              <a:t>The </a:t>
            </a:r>
            <a:r>
              <a:rPr lang="en-US" altLang="ja-JP" sz="2000" b="1" dirty="0">
                <a:solidFill>
                  <a:schemeClr val="bg1"/>
                </a:solidFill>
                <a:latin typeface="+mn-lt"/>
              </a:rPr>
              <a:t>EU’s Asia–Europe Meeting (ASEM), which includes 41 member countries, and the U.S.-negotiated Trans-Pacific Partnership (TPP) are aimed at tapping into the large, developing Asian market of the 21st century</a:t>
            </a:r>
            <a:r>
              <a:rPr lang="en-US" altLang="ja-JP" sz="2000" b="1" dirty="0" smtClean="0">
                <a:solidFill>
                  <a:schemeClr val="bg1"/>
                </a:solidFill>
                <a:latin typeface="+mn-lt"/>
              </a:rPr>
              <a:t>.</a:t>
            </a:r>
            <a:endParaRPr lang="en-US" altLang="ja-JP" sz="2000" b="1" dirty="0">
              <a:solidFill>
                <a:schemeClr val="bg1"/>
              </a:solidFill>
              <a:latin typeface="+mn-lt"/>
            </a:endParaRPr>
          </a:p>
        </p:txBody>
      </p:sp>
      <p:sp>
        <p:nvSpPr>
          <p:cNvPr id="2" name="スライド番号プレースホルダー 1"/>
          <p:cNvSpPr>
            <a:spLocks noGrp="1"/>
          </p:cNvSpPr>
          <p:nvPr>
            <p:ph type="sldNum" sz="quarter" idx="12"/>
          </p:nvPr>
        </p:nvSpPr>
        <p:spPr/>
        <p:txBody>
          <a:bodyPr/>
          <a:lstStyle/>
          <a:p>
            <a:pPr>
              <a:defRPr/>
            </a:pPr>
            <a:r>
              <a:rPr lang="en-US" altLang="ja-JP" dirty="0"/>
              <a:t>3</a:t>
            </a:r>
          </a:p>
        </p:txBody>
      </p:sp>
      <p:sp>
        <p:nvSpPr>
          <p:cNvPr id="3" name="タイトル 2"/>
          <p:cNvSpPr>
            <a:spLocks noGrp="1"/>
          </p:cNvSpPr>
          <p:nvPr>
            <p:ph type="title" idx="4294967295"/>
          </p:nvPr>
        </p:nvSpPr>
        <p:spPr>
          <a:xfrm>
            <a:off x="457200" y="-27384"/>
            <a:ext cx="8229600" cy="936104"/>
          </a:xfrm>
        </p:spPr>
        <p:txBody>
          <a:bodyPr>
            <a:normAutofit/>
          </a:bodyPr>
          <a:lstStyle/>
          <a:p>
            <a:r>
              <a:rPr lang="en-US" altLang="ja-JP" sz="3200" b="1" dirty="0" smtClean="0">
                <a:solidFill>
                  <a:schemeClr val="bg1"/>
                </a:solidFill>
              </a:rPr>
              <a:t>The </a:t>
            </a:r>
            <a:r>
              <a:rPr lang="en-US" altLang="ja-JP" sz="3200" b="1" dirty="0">
                <a:solidFill>
                  <a:schemeClr val="bg1"/>
                </a:solidFill>
              </a:rPr>
              <a:t>Global </a:t>
            </a:r>
            <a:r>
              <a:rPr lang="en-US" altLang="ja-JP" sz="3200" b="1" dirty="0" smtClean="0">
                <a:solidFill>
                  <a:schemeClr val="bg1"/>
                </a:solidFill>
              </a:rPr>
              <a:t>Age (2)</a:t>
            </a:r>
            <a:endParaRPr kumimoji="1" lang="ja-JP" altLang="en-US" sz="3200" b="1" dirty="0">
              <a:solidFill>
                <a:schemeClr val="bg1"/>
              </a:solidFill>
            </a:endParaRPr>
          </a:p>
        </p:txBody>
      </p:sp>
    </p:spTree>
    <p:extLst>
      <p:ext uri="{BB962C8B-B14F-4D97-AF65-F5344CB8AC3E}">
        <p14:creationId xmlns:p14="http://schemas.microsoft.com/office/powerpoint/2010/main" val="3733369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036C6F1-B71A-4B35-AC49-AD506276589C}" type="slidenum">
              <a:rPr kumimoji="1" lang="ja-JP" altLang="en-US" smtClean="0"/>
              <a:t>9</a:t>
            </a:fld>
            <a:endParaRPr kumimoji="1" lang="ja-JP" altLang="en-US"/>
          </a:p>
        </p:txBody>
      </p:sp>
      <p:sp>
        <p:nvSpPr>
          <p:cNvPr id="3" name="タイトル 2"/>
          <p:cNvSpPr>
            <a:spLocks noGrp="1"/>
          </p:cNvSpPr>
          <p:nvPr>
            <p:ph type="title" idx="4294967295"/>
          </p:nvPr>
        </p:nvSpPr>
        <p:spPr>
          <a:xfrm>
            <a:off x="457200" y="274638"/>
            <a:ext cx="8229600" cy="706090"/>
          </a:xfrm>
        </p:spPr>
        <p:txBody>
          <a:bodyPr>
            <a:normAutofit/>
          </a:bodyPr>
          <a:lstStyle/>
          <a:p>
            <a:r>
              <a:rPr lang="en-US" altLang="ja-JP" sz="3600" b="1" dirty="0">
                <a:solidFill>
                  <a:schemeClr val="tx2"/>
                </a:solidFill>
              </a:rPr>
              <a:t>AEC (ASEAN Economic </a:t>
            </a:r>
            <a:r>
              <a:rPr lang="en-US" altLang="ja-JP" sz="3600" b="1" dirty="0" smtClean="0">
                <a:solidFill>
                  <a:schemeClr val="tx2"/>
                </a:solidFill>
              </a:rPr>
              <a:t>Community) </a:t>
            </a:r>
            <a:endParaRPr lang="en-US" altLang="ja-JP" sz="3600" b="1" dirty="0">
              <a:solidFill>
                <a:schemeClr val="tx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20" y="1161909"/>
            <a:ext cx="7632848" cy="4797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6559460"/>
            <a:ext cx="2880320" cy="253916"/>
          </a:xfrm>
          <a:prstGeom prst="rect">
            <a:avLst/>
          </a:prstGeom>
          <a:noFill/>
        </p:spPr>
        <p:txBody>
          <a:bodyPr wrap="square" rtlCol="0">
            <a:spAutoFit/>
          </a:bodyPr>
          <a:lstStyle/>
          <a:p>
            <a:r>
              <a:rPr kumimoji="1" lang="en-US" altLang="ja-JP" sz="1050" dirty="0" smtClean="0"/>
              <a:t>Source: MGSSI document </a:t>
            </a:r>
            <a:endParaRPr kumimoji="1" lang="ja-JP" altLang="en-US" sz="1050" dirty="0"/>
          </a:p>
        </p:txBody>
      </p:sp>
      <p:sp>
        <p:nvSpPr>
          <p:cNvPr id="6" name="タイトル 2"/>
          <p:cNvSpPr txBox="1">
            <a:spLocks/>
          </p:cNvSpPr>
          <p:nvPr/>
        </p:nvSpPr>
        <p:spPr>
          <a:xfrm>
            <a:off x="323822" y="5819254"/>
            <a:ext cx="8229600" cy="634082"/>
          </a:xfrm>
          <a:prstGeom prst="rect">
            <a:avLst/>
          </a:prstGeom>
          <a:solidFill>
            <a:schemeClr val="bg1">
              <a:lumMod val="95000"/>
            </a:schemeClr>
          </a:soli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b="1" dirty="0" smtClean="0"/>
              <a:t>MIEC, GMS, BIMP, EAGA</a:t>
            </a:r>
            <a:endParaRPr lang="ja-JP" altLang="en-US" sz="3200" b="1" dirty="0"/>
          </a:p>
        </p:txBody>
      </p:sp>
    </p:spTree>
    <p:extLst>
      <p:ext uri="{BB962C8B-B14F-4D97-AF65-F5344CB8AC3E}">
        <p14:creationId xmlns:p14="http://schemas.microsoft.com/office/powerpoint/2010/main" val="2202760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1088</Words>
  <Application>Microsoft Office PowerPoint</Application>
  <PresentationFormat>画面に合わせる (4:3)</PresentationFormat>
  <Paragraphs>124</Paragraphs>
  <Slides>16</Slides>
  <Notes>2</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PowerPoint プレゼンテーション</vt:lpstr>
      <vt:lpstr>Topics</vt:lpstr>
      <vt:lpstr>Introduction</vt:lpstr>
      <vt:lpstr>The Age of the Information Industry Revolution</vt:lpstr>
      <vt:lpstr>The Age of the Global Market</vt:lpstr>
      <vt:lpstr>Origins of the Information Industry Revolution</vt:lpstr>
      <vt:lpstr>The Global Age (1)</vt:lpstr>
      <vt:lpstr>The Global Age (2)</vt:lpstr>
      <vt:lpstr>AEC (ASEAN Economic Community) </vt:lpstr>
      <vt:lpstr>Ａｌｌｉａｎｃｅ Network in Asia-Pacific region</vt:lpstr>
      <vt:lpstr>Shanghai Cooperation Organisation</vt:lpstr>
      <vt:lpstr>Ｃｕｒｒｅｎｔ Ｍａｊｏｒ Ｍｉｌｉｔａｒｙ Ａｌｌｉａｎｃｅ</vt:lpstr>
      <vt:lpstr>Arctic Ocean (1)</vt:lpstr>
      <vt:lpstr>Arctic Ocean (2)</vt:lpstr>
      <vt:lpstr>Conclusion</vt:lpstr>
      <vt:lpstr>Main Reference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Mitsui Tagawa</dc:creator>
  <cp:lastModifiedBy>huangjuntai</cp:lastModifiedBy>
  <cp:revision>48</cp:revision>
  <dcterms:created xsi:type="dcterms:W3CDTF">2014-10-11T00:50:02Z</dcterms:created>
  <dcterms:modified xsi:type="dcterms:W3CDTF">2014-11-10T11:24:10Z</dcterms:modified>
</cp:coreProperties>
</file>